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Funnel Sans" pitchFamily="2" charset="0"/>
      <p:regular r:id="rId13"/>
      <p:bold r:id="rId14"/>
      <p:italic r:id="rId15"/>
      <p:boldItalic r:id="rId16"/>
    </p:embeddedFont>
    <p:embeddedFont>
      <p:font typeface="Mona Sans Black" pitchFamily="2" charset="0"/>
      <p:bold r:id="rId17"/>
      <p:boldItalic r:id="rId18"/>
    </p:embeddedFont>
    <p:embeddedFont>
      <p:font typeface="Mona Sans Semi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33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0.xml"/><Relationship Id="rId16" Type="http://schemas.openxmlformats.org/officeDocument/2006/relationships/image" Target="../media/image27.svg"/><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18648"/>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204C8E"/>
                </a:solidFill>
                <a:latin typeface="Mona Sans Semi Bold" pitchFamily="34" charset="0"/>
                <a:ea typeface="Mona Sans Semi Bold" pitchFamily="34" charset="-122"/>
                <a:cs typeface="Mona Sans Semi Bold" pitchFamily="34" charset="-120"/>
              </a:rPr>
              <a:t>Chiến Lược Tối Ưu Gói Dịch Vụ “Cuối Năm Phải Làm” Cho Spa</a:t>
            </a:r>
            <a:endParaRPr lang="en-US" sz="4450" dirty="0"/>
          </a:p>
        </p:txBody>
      </p:sp>
      <p:sp>
        <p:nvSpPr>
          <p:cNvPr id="4" name="Text 1"/>
          <p:cNvSpPr/>
          <p:nvPr/>
        </p:nvSpPr>
        <p:spPr>
          <a:xfrm>
            <a:off x="793790" y="498514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Nắm bắt tâm lý khách hàng cuối năm và biến những băn khoăn thành động lực mua hàng, giúp spa bứt phá doanh thu.</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87335" y="593050"/>
            <a:ext cx="6460450" cy="419457"/>
          </a:xfrm>
          <a:prstGeom prst="rect">
            <a:avLst/>
          </a:prstGeom>
          <a:noFill/>
          <a:ln/>
        </p:spPr>
        <p:txBody>
          <a:bodyPr wrap="none" lIns="0" tIns="0" rIns="0" bIns="0" rtlCol="0" anchor="t"/>
          <a:lstStyle/>
          <a:p>
            <a:pPr marL="0" indent="0" algn="l">
              <a:lnSpc>
                <a:spcPts val="3300"/>
              </a:lnSpc>
              <a:buNone/>
            </a:pPr>
            <a:r>
              <a:rPr lang="en-US" sz="2600" dirty="0">
                <a:solidFill>
                  <a:srgbClr val="204C8E"/>
                </a:solidFill>
                <a:latin typeface="Mona Sans Black" pitchFamily="2" charset="0"/>
                <a:ea typeface="Mona Sans Semi Bold" pitchFamily="34" charset="-122"/>
                <a:cs typeface="Mona Sans Semi Bold" pitchFamily="34" charset="-120"/>
              </a:rPr>
              <a:t>T</a:t>
            </a:r>
            <a:r>
              <a:rPr lang="en-US" sz="2600" b="1" dirty="0">
                <a:solidFill>
                  <a:srgbClr val="204C8E"/>
                </a:solidFill>
                <a:latin typeface="Mona Sans Black" pitchFamily="2" charset="0"/>
                <a:ea typeface="Mona Sans Semi Bold" pitchFamily="34" charset="-122"/>
                <a:cs typeface="Mona Sans Semi Bold" pitchFamily="34" charset="-120"/>
              </a:rPr>
              <a:t>ổng Kết: Bứt Phá Doanh Thu Cuối Năm</a:t>
            </a:r>
            <a:endParaRPr lang="en-US" sz="2600" b="1" dirty="0">
              <a:latin typeface="Mona Sans Black" pitchFamily="2" charset="0"/>
            </a:endParaRPr>
          </a:p>
        </p:txBody>
      </p:sp>
      <p:sp>
        <p:nvSpPr>
          <p:cNvPr id="3" name="Text 1"/>
          <p:cNvSpPr/>
          <p:nvPr/>
        </p:nvSpPr>
        <p:spPr>
          <a:xfrm>
            <a:off x="587335" y="1348026"/>
            <a:ext cx="13455729" cy="268367"/>
          </a:xfrm>
          <a:prstGeom prst="rect">
            <a:avLst/>
          </a:prstGeom>
          <a:noFill/>
          <a:ln/>
        </p:spPr>
        <p:txBody>
          <a:bodyPr wrap="non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Bằng cách áp dụng những chiến lược tối ưu gói dịch vụ "Cuối Năm Phải Làm" này, spa của bạn sẽ sẵn sàng đón đầu mùa cao điểm và đạt được thành công vượt trội.</a:t>
            </a:r>
            <a:endParaRPr lang="en-US" sz="1300" dirty="0"/>
          </a:p>
        </p:txBody>
      </p:sp>
      <p:sp>
        <p:nvSpPr>
          <p:cNvPr id="4" name="Shape 2"/>
          <p:cNvSpPr/>
          <p:nvPr/>
        </p:nvSpPr>
        <p:spPr>
          <a:xfrm>
            <a:off x="587335" y="1805107"/>
            <a:ext cx="4373404" cy="1921431"/>
          </a:xfrm>
          <a:prstGeom prst="roundRect">
            <a:avLst>
              <a:gd name="adj" fmla="val 3668"/>
            </a:avLst>
          </a:prstGeom>
          <a:solidFill>
            <a:srgbClr val="E2E4E9"/>
          </a:solidFill>
          <a:ln w="7620">
            <a:solidFill>
              <a:srgbClr val="C8CACF"/>
            </a:solidFill>
            <a:prstDash val="solid"/>
          </a:ln>
        </p:spPr>
        <p:txBody>
          <a:bodyPr/>
          <a:lstStyle/>
          <a:p>
            <a:endParaRPr lang="en-US"/>
          </a:p>
        </p:txBody>
      </p:sp>
      <p:sp>
        <p:nvSpPr>
          <p:cNvPr id="5" name="Shape 3"/>
          <p:cNvSpPr/>
          <p:nvPr/>
        </p:nvSpPr>
        <p:spPr>
          <a:xfrm>
            <a:off x="762714" y="1980486"/>
            <a:ext cx="503396" cy="503396"/>
          </a:xfrm>
          <a:prstGeom prst="roundRect">
            <a:avLst>
              <a:gd name="adj" fmla="val 18162809"/>
            </a:avLst>
          </a:prstGeom>
          <a:solidFill>
            <a:srgbClr val="373B48"/>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184" y="2118955"/>
            <a:ext cx="226457" cy="226457"/>
          </a:xfrm>
          <a:prstGeom prst="rect">
            <a:avLst/>
          </a:prstGeom>
        </p:spPr>
      </p:pic>
      <p:sp>
        <p:nvSpPr>
          <p:cNvPr id="7" name="Text 4"/>
          <p:cNvSpPr/>
          <p:nvPr/>
        </p:nvSpPr>
        <p:spPr>
          <a:xfrm>
            <a:off x="762714" y="2651641"/>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Gói Giải Pháp</a:t>
            </a:r>
            <a:endParaRPr lang="en-US" sz="1650" dirty="0"/>
          </a:p>
        </p:txBody>
      </p:sp>
      <p:sp>
        <p:nvSpPr>
          <p:cNvPr id="8" name="Text 5"/>
          <p:cNvSpPr/>
          <p:nvPr/>
        </p:nvSpPr>
        <p:spPr>
          <a:xfrm>
            <a:off x="762714" y="3014424"/>
            <a:ext cx="4022646" cy="268367"/>
          </a:xfrm>
          <a:prstGeom prst="rect">
            <a:avLst/>
          </a:prstGeom>
          <a:noFill/>
          <a:ln/>
        </p:spPr>
        <p:txBody>
          <a:bodyPr wrap="non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Đóng gói dịch vụ thành giải pháp rõ ràng, dễ hiểu.</a:t>
            </a:r>
            <a:endParaRPr lang="en-US" sz="1300" dirty="0"/>
          </a:p>
        </p:txBody>
      </p:sp>
      <p:sp>
        <p:nvSpPr>
          <p:cNvPr id="9" name="Shape 6"/>
          <p:cNvSpPr/>
          <p:nvPr/>
        </p:nvSpPr>
        <p:spPr>
          <a:xfrm>
            <a:off x="5128498" y="1805107"/>
            <a:ext cx="4373404" cy="1921431"/>
          </a:xfrm>
          <a:prstGeom prst="roundRect">
            <a:avLst>
              <a:gd name="adj" fmla="val 3668"/>
            </a:avLst>
          </a:prstGeom>
          <a:solidFill>
            <a:srgbClr val="E2E4E9"/>
          </a:solidFill>
          <a:ln w="7620">
            <a:solidFill>
              <a:srgbClr val="C8CACF"/>
            </a:solidFill>
            <a:prstDash val="solid"/>
          </a:ln>
        </p:spPr>
        <p:txBody>
          <a:bodyPr/>
          <a:lstStyle/>
          <a:p>
            <a:endParaRPr lang="en-US"/>
          </a:p>
        </p:txBody>
      </p:sp>
      <p:sp>
        <p:nvSpPr>
          <p:cNvPr id="10" name="Shape 7"/>
          <p:cNvSpPr/>
          <p:nvPr/>
        </p:nvSpPr>
        <p:spPr>
          <a:xfrm>
            <a:off x="5303877" y="1980486"/>
            <a:ext cx="503396" cy="503396"/>
          </a:xfrm>
          <a:prstGeom prst="roundRect">
            <a:avLst>
              <a:gd name="adj" fmla="val 18162809"/>
            </a:avLst>
          </a:prstGeom>
          <a:solidFill>
            <a:srgbClr val="373B48"/>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2347" y="2118955"/>
            <a:ext cx="226457" cy="226457"/>
          </a:xfrm>
          <a:prstGeom prst="rect">
            <a:avLst/>
          </a:prstGeom>
        </p:spPr>
      </p:pic>
      <p:sp>
        <p:nvSpPr>
          <p:cNvPr id="12" name="Text 8"/>
          <p:cNvSpPr/>
          <p:nvPr/>
        </p:nvSpPr>
        <p:spPr>
          <a:xfrm>
            <a:off x="5303877" y="2651641"/>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Tên Hấp Dẫn</a:t>
            </a:r>
            <a:endParaRPr lang="en-US" sz="1650" dirty="0"/>
          </a:p>
        </p:txBody>
      </p:sp>
      <p:sp>
        <p:nvSpPr>
          <p:cNvPr id="13" name="Text 9"/>
          <p:cNvSpPr/>
          <p:nvPr/>
        </p:nvSpPr>
        <p:spPr>
          <a:xfrm>
            <a:off x="5303877" y="3014424"/>
            <a:ext cx="4022646" cy="536734"/>
          </a:xfrm>
          <a:prstGeom prst="rect">
            <a:avLst/>
          </a:prstGeom>
          <a:noFill/>
          <a:ln/>
        </p:spPr>
        <p:txBody>
          <a:bodyPr wrap="squar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Đặt tên gói theo kết quả, chạm đến mong muốn khách hàng.</a:t>
            </a:r>
            <a:endParaRPr lang="en-US" sz="1300" dirty="0"/>
          </a:p>
        </p:txBody>
      </p:sp>
      <p:sp>
        <p:nvSpPr>
          <p:cNvPr id="14" name="Shape 10"/>
          <p:cNvSpPr/>
          <p:nvPr/>
        </p:nvSpPr>
        <p:spPr>
          <a:xfrm>
            <a:off x="9669661" y="1805107"/>
            <a:ext cx="4373404" cy="1921431"/>
          </a:xfrm>
          <a:prstGeom prst="roundRect">
            <a:avLst>
              <a:gd name="adj" fmla="val 3668"/>
            </a:avLst>
          </a:prstGeom>
          <a:solidFill>
            <a:srgbClr val="E2E4E9"/>
          </a:solidFill>
          <a:ln w="7620">
            <a:solidFill>
              <a:srgbClr val="C8CACF"/>
            </a:solidFill>
            <a:prstDash val="solid"/>
          </a:ln>
        </p:spPr>
        <p:txBody>
          <a:bodyPr/>
          <a:lstStyle/>
          <a:p>
            <a:endParaRPr lang="en-US"/>
          </a:p>
        </p:txBody>
      </p:sp>
      <p:sp>
        <p:nvSpPr>
          <p:cNvPr id="15" name="Shape 11"/>
          <p:cNvSpPr/>
          <p:nvPr/>
        </p:nvSpPr>
        <p:spPr>
          <a:xfrm>
            <a:off x="9845040" y="1980486"/>
            <a:ext cx="503396" cy="503396"/>
          </a:xfrm>
          <a:prstGeom prst="roundRect">
            <a:avLst>
              <a:gd name="adj" fmla="val 18162809"/>
            </a:avLst>
          </a:prstGeom>
          <a:solidFill>
            <a:srgbClr val="373B48"/>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510" y="2118955"/>
            <a:ext cx="226457" cy="226457"/>
          </a:xfrm>
          <a:prstGeom prst="rect">
            <a:avLst/>
          </a:prstGeom>
        </p:spPr>
      </p:pic>
      <p:sp>
        <p:nvSpPr>
          <p:cNvPr id="17" name="Text 12"/>
          <p:cNvSpPr/>
          <p:nvPr/>
        </p:nvSpPr>
        <p:spPr>
          <a:xfrm>
            <a:off x="9845040" y="2651641"/>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3 Mức Giá</a:t>
            </a:r>
            <a:endParaRPr lang="en-US" sz="1650" dirty="0"/>
          </a:p>
        </p:txBody>
      </p:sp>
      <p:sp>
        <p:nvSpPr>
          <p:cNvPr id="18" name="Text 13"/>
          <p:cNvSpPr/>
          <p:nvPr/>
        </p:nvSpPr>
        <p:spPr>
          <a:xfrm>
            <a:off x="9845040" y="3014424"/>
            <a:ext cx="4022646" cy="536734"/>
          </a:xfrm>
          <a:prstGeom prst="rect">
            <a:avLst/>
          </a:prstGeom>
          <a:noFill/>
          <a:ln/>
        </p:spPr>
        <p:txBody>
          <a:bodyPr wrap="squar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Đa dạng lựa chọn, phù hợp mọi đối tượng khách hàng.</a:t>
            </a:r>
            <a:endParaRPr lang="en-US" sz="1300" dirty="0"/>
          </a:p>
        </p:txBody>
      </p:sp>
      <p:sp>
        <p:nvSpPr>
          <p:cNvPr id="19" name="Shape 14"/>
          <p:cNvSpPr/>
          <p:nvPr/>
        </p:nvSpPr>
        <p:spPr>
          <a:xfrm>
            <a:off x="587335" y="3894296"/>
            <a:ext cx="4373404" cy="1921431"/>
          </a:xfrm>
          <a:prstGeom prst="roundRect">
            <a:avLst>
              <a:gd name="adj" fmla="val 3668"/>
            </a:avLst>
          </a:prstGeom>
          <a:solidFill>
            <a:srgbClr val="E2E4E9"/>
          </a:solidFill>
          <a:ln w="7620">
            <a:solidFill>
              <a:srgbClr val="C8CACF"/>
            </a:solidFill>
            <a:prstDash val="solid"/>
          </a:ln>
        </p:spPr>
        <p:txBody>
          <a:bodyPr/>
          <a:lstStyle/>
          <a:p>
            <a:endParaRPr lang="en-US"/>
          </a:p>
        </p:txBody>
      </p:sp>
      <p:sp>
        <p:nvSpPr>
          <p:cNvPr id="20" name="Shape 15"/>
          <p:cNvSpPr/>
          <p:nvPr/>
        </p:nvSpPr>
        <p:spPr>
          <a:xfrm>
            <a:off x="762714" y="4069675"/>
            <a:ext cx="503396" cy="503396"/>
          </a:xfrm>
          <a:prstGeom prst="roundRect">
            <a:avLst>
              <a:gd name="adj" fmla="val 18162809"/>
            </a:avLst>
          </a:prstGeom>
          <a:solidFill>
            <a:srgbClr val="373B48"/>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184" y="4208145"/>
            <a:ext cx="226457" cy="226457"/>
          </a:xfrm>
          <a:prstGeom prst="rect">
            <a:avLst/>
          </a:prstGeom>
        </p:spPr>
      </p:pic>
      <p:sp>
        <p:nvSpPr>
          <p:cNvPr id="22" name="Text 16"/>
          <p:cNvSpPr/>
          <p:nvPr/>
        </p:nvSpPr>
        <p:spPr>
          <a:xfrm>
            <a:off x="762714" y="4740831"/>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Giá Trị Cộng Thêm</a:t>
            </a:r>
            <a:endParaRPr lang="en-US" sz="1650" dirty="0"/>
          </a:p>
        </p:txBody>
      </p:sp>
      <p:sp>
        <p:nvSpPr>
          <p:cNvPr id="23" name="Text 17"/>
          <p:cNvSpPr/>
          <p:nvPr/>
        </p:nvSpPr>
        <p:spPr>
          <a:xfrm>
            <a:off x="762714" y="5103614"/>
            <a:ext cx="4022646" cy="268367"/>
          </a:xfrm>
          <a:prstGeom prst="rect">
            <a:avLst/>
          </a:prstGeom>
          <a:noFill/>
          <a:ln/>
        </p:spPr>
        <p:txBody>
          <a:bodyPr wrap="non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Tăng cảm giác "hời" cho khách hàng.</a:t>
            </a:r>
            <a:endParaRPr lang="en-US" sz="1300" dirty="0"/>
          </a:p>
        </p:txBody>
      </p:sp>
      <p:sp>
        <p:nvSpPr>
          <p:cNvPr id="24" name="Shape 18"/>
          <p:cNvSpPr/>
          <p:nvPr/>
        </p:nvSpPr>
        <p:spPr>
          <a:xfrm>
            <a:off x="5128498" y="3894296"/>
            <a:ext cx="4373404" cy="1921431"/>
          </a:xfrm>
          <a:prstGeom prst="roundRect">
            <a:avLst>
              <a:gd name="adj" fmla="val 3668"/>
            </a:avLst>
          </a:prstGeom>
          <a:solidFill>
            <a:srgbClr val="E2E4E9"/>
          </a:solidFill>
          <a:ln w="7620">
            <a:solidFill>
              <a:srgbClr val="C8CACF"/>
            </a:solidFill>
            <a:prstDash val="solid"/>
          </a:ln>
        </p:spPr>
        <p:txBody>
          <a:bodyPr/>
          <a:lstStyle/>
          <a:p>
            <a:endParaRPr lang="en-US"/>
          </a:p>
        </p:txBody>
      </p:sp>
      <p:sp>
        <p:nvSpPr>
          <p:cNvPr id="25" name="Shape 19"/>
          <p:cNvSpPr/>
          <p:nvPr/>
        </p:nvSpPr>
        <p:spPr>
          <a:xfrm>
            <a:off x="5303877" y="4069675"/>
            <a:ext cx="503396" cy="503396"/>
          </a:xfrm>
          <a:prstGeom prst="roundRect">
            <a:avLst>
              <a:gd name="adj" fmla="val 18162809"/>
            </a:avLst>
          </a:prstGeom>
          <a:solidFill>
            <a:srgbClr val="373B48"/>
          </a:solidFill>
          <a:ln/>
        </p:spPr>
        <p:txBody>
          <a:bodyPr/>
          <a:lstStyle/>
          <a:p>
            <a:endParaRPr lang="en-US"/>
          </a:p>
        </p:txBody>
      </p:sp>
      <p:pic>
        <p:nvPicPr>
          <p:cNvPr id="2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42347" y="4208145"/>
            <a:ext cx="226457" cy="226457"/>
          </a:xfrm>
          <a:prstGeom prst="rect">
            <a:avLst/>
          </a:prstGeom>
        </p:spPr>
      </p:pic>
      <p:sp>
        <p:nvSpPr>
          <p:cNvPr id="27" name="Text 20"/>
          <p:cNvSpPr/>
          <p:nvPr/>
        </p:nvSpPr>
        <p:spPr>
          <a:xfrm>
            <a:off x="5303877" y="4740831"/>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Kích Cầu</a:t>
            </a:r>
            <a:endParaRPr lang="en-US" sz="1650" dirty="0"/>
          </a:p>
        </p:txBody>
      </p:sp>
      <p:sp>
        <p:nvSpPr>
          <p:cNvPr id="28" name="Text 21"/>
          <p:cNvSpPr/>
          <p:nvPr/>
        </p:nvSpPr>
        <p:spPr>
          <a:xfrm>
            <a:off x="5303877" y="5103614"/>
            <a:ext cx="4022646" cy="536734"/>
          </a:xfrm>
          <a:prstGeom prst="rect">
            <a:avLst/>
          </a:prstGeom>
          <a:noFill/>
          <a:ln/>
        </p:spPr>
        <p:txBody>
          <a:bodyPr wrap="squar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Tạo sự khan hiếm bằng deadline và số lượng giới hạn.</a:t>
            </a:r>
            <a:endParaRPr lang="en-US" sz="1300" dirty="0"/>
          </a:p>
        </p:txBody>
      </p:sp>
      <p:sp>
        <p:nvSpPr>
          <p:cNvPr id="29" name="Shape 22"/>
          <p:cNvSpPr/>
          <p:nvPr/>
        </p:nvSpPr>
        <p:spPr>
          <a:xfrm>
            <a:off x="9669661" y="3894296"/>
            <a:ext cx="4373404" cy="1921431"/>
          </a:xfrm>
          <a:prstGeom prst="roundRect">
            <a:avLst>
              <a:gd name="adj" fmla="val 3668"/>
            </a:avLst>
          </a:prstGeom>
          <a:solidFill>
            <a:srgbClr val="E2E4E9"/>
          </a:solidFill>
          <a:ln w="7620">
            <a:solidFill>
              <a:srgbClr val="C8CACF"/>
            </a:solidFill>
            <a:prstDash val="solid"/>
          </a:ln>
        </p:spPr>
        <p:txBody>
          <a:bodyPr/>
          <a:lstStyle/>
          <a:p>
            <a:endParaRPr lang="en-US"/>
          </a:p>
        </p:txBody>
      </p:sp>
      <p:sp>
        <p:nvSpPr>
          <p:cNvPr id="30" name="Shape 23"/>
          <p:cNvSpPr/>
          <p:nvPr/>
        </p:nvSpPr>
        <p:spPr>
          <a:xfrm>
            <a:off x="9845040" y="4069675"/>
            <a:ext cx="503396" cy="503396"/>
          </a:xfrm>
          <a:prstGeom prst="roundRect">
            <a:avLst>
              <a:gd name="adj" fmla="val 18162809"/>
            </a:avLst>
          </a:prstGeom>
          <a:solidFill>
            <a:srgbClr val="373B48"/>
          </a:solidFill>
          <a:ln/>
        </p:spPr>
        <p:txBody>
          <a:bodyPr/>
          <a:lstStyle/>
          <a:p>
            <a:endParaRPr lang="en-US"/>
          </a:p>
        </p:txBody>
      </p:sp>
      <p:pic>
        <p:nvPicPr>
          <p:cNvPr id="31"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3510" y="4208145"/>
            <a:ext cx="226457" cy="226457"/>
          </a:xfrm>
          <a:prstGeom prst="rect">
            <a:avLst/>
          </a:prstGeom>
        </p:spPr>
      </p:pic>
      <p:sp>
        <p:nvSpPr>
          <p:cNvPr id="32" name="Text 24"/>
          <p:cNvSpPr/>
          <p:nvPr/>
        </p:nvSpPr>
        <p:spPr>
          <a:xfrm>
            <a:off x="9845040" y="4740831"/>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Video Minh Chứng</a:t>
            </a:r>
            <a:endParaRPr lang="en-US" sz="1650" dirty="0"/>
          </a:p>
        </p:txBody>
      </p:sp>
      <p:sp>
        <p:nvSpPr>
          <p:cNvPr id="33" name="Text 25"/>
          <p:cNvSpPr/>
          <p:nvPr/>
        </p:nvSpPr>
        <p:spPr>
          <a:xfrm>
            <a:off x="9845040" y="5103614"/>
            <a:ext cx="4022646" cy="268367"/>
          </a:xfrm>
          <a:prstGeom prst="rect">
            <a:avLst/>
          </a:prstGeom>
          <a:noFill/>
          <a:ln/>
        </p:spPr>
        <p:txBody>
          <a:bodyPr wrap="non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Xây dựng niềm tin, thúc đẩy đặt lịch.</a:t>
            </a:r>
            <a:endParaRPr lang="en-US" sz="1300" dirty="0"/>
          </a:p>
        </p:txBody>
      </p:sp>
      <p:sp>
        <p:nvSpPr>
          <p:cNvPr id="34" name="Shape 26"/>
          <p:cNvSpPr/>
          <p:nvPr/>
        </p:nvSpPr>
        <p:spPr>
          <a:xfrm>
            <a:off x="587335" y="5983486"/>
            <a:ext cx="13455729" cy="1653064"/>
          </a:xfrm>
          <a:prstGeom prst="roundRect">
            <a:avLst>
              <a:gd name="adj" fmla="val 4264"/>
            </a:avLst>
          </a:prstGeom>
          <a:solidFill>
            <a:srgbClr val="E2E4E9"/>
          </a:solidFill>
          <a:ln w="7620">
            <a:solidFill>
              <a:srgbClr val="C8CACF"/>
            </a:solidFill>
            <a:prstDash val="solid"/>
          </a:ln>
        </p:spPr>
        <p:txBody>
          <a:bodyPr/>
          <a:lstStyle/>
          <a:p>
            <a:endParaRPr lang="en-US"/>
          </a:p>
        </p:txBody>
      </p:sp>
      <p:sp>
        <p:nvSpPr>
          <p:cNvPr id="35" name="Shape 27"/>
          <p:cNvSpPr/>
          <p:nvPr/>
        </p:nvSpPr>
        <p:spPr>
          <a:xfrm>
            <a:off x="762714" y="6158865"/>
            <a:ext cx="503396" cy="503396"/>
          </a:xfrm>
          <a:prstGeom prst="roundRect">
            <a:avLst>
              <a:gd name="adj" fmla="val 18162809"/>
            </a:avLst>
          </a:prstGeom>
          <a:solidFill>
            <a:srgbClr val="373B48"/>
          </a:solidFill>
          <a:ln/>
        </p:spPr>
        <p:txBody>
          <a:bodyPr/>
          <a:lstStyle/>
          <a:p>
            <a:endParaRPr lang="en-US"/>
          </a:p>
        </p:txBody>
      </p:sp>
      <p:pic>
        <p:nvPicPr>
          <p:cNvPr id="36" name="Image 6"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1184" y="6297335"/>
            <a:ext cx="226457" cy="226457"/>
          </a:xfrm>
          <a:prstGeom prst="rect">
            <a:avLst/>
          </a:prstGeom>
        </p:spPr>
      </p:pic>
      <p:sp>
        <p:nvSpPr>
          <p:cNvPr id="37" name="Text 28"/>
          <p:cNvSpPr/>
          <p:nvPr/>
        </p:nvSpPr>
        <p:spPr>
          <a:xfrm>
            <a:off x="762714" y="6830020"/>
            <a:ext cx="2097643" cy="262176"/>
          </a:xfrm>
          <a:prstGeom prst="rect">
            <a:avLst/>
          </a:prstGeom>
          <a:noFill/>
          <a:ln/>
        </p:spPr>
        <p:txBody>
          <a:bodyPr wrap="none" lIns="0" tIns="0" rIns="0" bIns="0" rtlCol="0" anchor="t"/>
          <a:lstStyle/>
          <a:p>
            <a:pPr marL="0" indent="0" algn="l">
              <a:lnSpc>
                <a:spcPts val="2050"/>
              </a:lnSpc>
              <a:buNone/>
            </a:pPr>
            <a:r>
              <a:rPr lang="en-US" sz="1650" dirty="0">
                <a:solidFill>
                  <a:srgbClr val="52586B"/>
                </a:solidFill>
                <a:latin typeface="Mona Sans Semi Bold" pitchFamily="34" charset="0"/>
                <a:ea typeface="Mona Sans Semi Bold" pitchFamily="34" charset="-122"/>
                <a:cs typeface="Mona Sans Semi Bold" pitchFamily="34" charset="-120"/>
              </a:rPr>
              <a:t>Đào Tạo NV</a:t>
            </a:r>
            <a:endParaRPr lang="en-US" sz="1650" dirty="0"/>
          </a:p>
        </p:txBody>
      </p:sp>
      <p:sp>
        <p:nvSpPr>
          <p:cNvPr id="38" name="Text 29"/>
          <p:cNvSpPr/>
          <p:nvPr/>
        </p:nvSpPr>
        <p:spPr>
          <a:xfrm>
            <a:off x="762714" y="7192804"/>
            <a:ext cx="13104971" cy="268367"/>
          </a:xfrm>
          <a:prstGeom prst="rect">
            <a:avLst/>
          </a:prstGeom>
          <a:noFill/>
          <a:ln/>
        </p:spPr>
        <p:txBody>
          <a:bodyPr wrap="none" lIns="0" tIns="0" rIns="0" bIns="0" rtlCol="0" anchor="t"/>
          <a:lstStyle/>
          <a:p>
            <a:pPr marL="0" indent="0" algn="l">
              <a:lnSpc>
                <a:spcPts val="2100"/>
              </a:lnSpc>
              <a:buNone/>
            </a:pPr>
            <a:r>
              <a:rPr lang="en-US" sz="1300" dirty="0">
                <a:solidFill>
                  <a:srgbClr val="52586B"/>
                </a:solidFill>
                <a:latin typeface="Funnel Sans" pitchFamily="34" charset="0"/>
                <a:ea typeface="Funnel Sans" pitchFamily="34" charset="-122"/>
                <a:cs typeface="Funnel Sans" pitchFamily="34" charset="-120"/>
              </a:rPr>
              <a:t>Kịch bản chốt sale chuyên nghiệp, tăng tỷ lệ chuyển đổi.</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0715"/>
            <a:ext cx="9175075" cy="566976"/>
          </a:xfrm>
          <a:prstGeom prst="rect">
            <a:avLst/>
          </a:prstGeom>
          <a:noFill/>
          <a:ln/>
        </p:spPr>
        <p:txBody>
          <a:bodyPr wrap="none" lIns="0" tIns="0" rIns="0" bIns="0" rtlCol="0" anchor="t"/>
          <a:lstStyle/>
          <a:p>
            <a:pPr marL="0" indent="0" algn="l">
              <a:lnSpc>
                <a:spcPts val="4450"/>
              </a:lnSpc>
              <a:buNone/>
            </a:pPr>
            <a:r>
              <a:rPr lang="en-US" sz="3550" b="1" dirty="0">
                <a:solidFill>
                  <a:srgbClr val="204C8E"/>
                </a:solidFill>
                <a:latin typeface="Mona Sans Semi Bold" pitchFamily="34" charset="0"/>
                <a:ea typeface="Mona Sans Semi Bold" pitchFamily="34" charset="-122"/>
                <a:cs typeface="Mona Sans Semi Bold" pitchFamily="34" charset="-120"/>
              </a:rPr>
              <a:t>Vì Sao Phải Có Gói “Cuối Năm Phải Làm”?</a:t>
            </a:r>
            <a:endParaRPr lang="en-US" sz="3550" b="1" dirty="0"/>
          </a:p>
        </p:txBody>
      </p:sp>
      <p:sp>
        <p:nvSpPr>
          <p:cNvPr id="3" name="Text 1"/>
          <p:cNvSpPr/>
          <p:nvPr/>
        </p:nvSpPr>
        <p:spPr>
          <a:xfrm>
            <a:off x="793790" y="1981319"/>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Cuối năm là thời điểm nhu cầu làm đẹp tăng cao, nhưng khách hàng cũng đứng trước vô vàn lựa chọn và những nỗi lo thường trực.</a:t>
            </a:r>
            <a:endParaRPr lang="en-US" sz="1750" dirty="0"/>
          </a:p>
        </p:txBody>
      </p:sp>
      <p:sp>
        <p:nvSpPr>
          <p:cNvPr id="4" name="Shape 2"/>
          <p:cNvSpPr/>
          <p:nvPr/>
        </p:nvSpPr>
        <p:spPr>
          <a:xfrm>
            <a:off x="793790" y="2962275"/>
            <a:ext cx="6407944" cy="1730812"/>
          </a:xfrm>
          <a:prstGeom prst="roundRect">
            <a:avLst>
              <a:gd name="adj" fmla="val 5504"/>
            </a:avLst>
          </a:prstGeom>
          <a:solidFill>
            <a:srgbClr val="FFFFFF">
              <a:alpha val="95000"/>
            </a:srgbClr>
          </a:solidFill>
          <a:ln w="30480">
            <a:solidFill>
              <a:srgbClr val="C8CACF"/>
            </a:solidFill>
            <a:prstDash val="solid"/>
          </a:ln>
        </p:spPr>
        <p:txBody>
          <a:bodyPr/>
          <a:lstStyle/>
          <a:p>
            <a:endParaRPr lang="en-US"/>
          </a:p>
        </p:txBody>
      </p:sp>
      <p:sp>
        <p:nvSpPr>
          <p:cNvPr id="5" name="Text 3"/>
          <p:cNvSpPr/>
          <p:nvPr/>
        </p:nvSpPr>
        <p:spPr>
          <a:xfrm>
            <a:off x="1051084" y="32195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Không biết chọn gì</a:t>
            </a:r>
            <a:endParaRPr lang="en-US" sz="2200" dirty="0"/>
          </a:p>
        </p:txBody>
      </p:sp>
      <p:sp>
        <p:nvSpPr>
          <p:cNvPr id="6" name="Text 4"/>
          <p:cNvSpPr/>
          <p:nvPr/>
        </p:nvSpPr>
        <p:spPr>
          <a:xfrm>
            <a:off x="1051084" y="3709988"/>
            <a:ext cx="5893356"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Giữa hàng trăm dịch vụ, khách hàng khó đưa ra quyết định khi không có một giải pháp rõ ràng.</a:t>
            </a:r>
            <a:endParaRPr lang="en-US" sz="1750" dirty="0"/>
          </a:p>
        </p:txBody>
      </p:sp>
      <p:sp>
        <p:nvSpPr>
          <p:cNvPr id="7" name="Shape 5"/>
          <p:cNvSpPr/>
          <p:nvPr/>
        </p:nvSpPr>
        <p:spPr>
          <a:xfrm>
            <a:off x="7428548" y="2962275"/>
            <a:ext cx="6408063" cy="1730812"/>
          </a:xfrm>
          <a:prstGeom prst="roundRect">
            <a:avLst>
              <a:gd name="adj" fmla="val 5504"/>
            </a:avLst>
          </a:prstGeom>
          <a:solidFill>
            <a:srgbClr val="FFFFFF">
              <a:alpha val="95000"/>
            </a:srgbClr>
          </a:solidFill>
          <a:ln w="30480">
            <a:solidFill>
              <a:srgbClr val="C8CACF"/>
            </a:solidFill>
            <a:prstDash val="solid"/>
          </a:ln>
        </p:spPr>
        <p:txBody>
          <a:bodyPr/>
          <a:lstStyle/>
          <a:p>
            <a:endParaRPr lang="en-US"/>
          </a:p>
        </p:txBody>
      </p:sp>
      <p:sp>
        <p:nvSpPr>
          <p:cNvPr id="8" name="Text 6"/>
          <p:cNvSpPr/>
          <p:nvPr/>
        </p:nvSpPr>
        <p:spPr>
          <a:xfrm>
            <a:off x="7685842" y="32195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Sợ tốn tiền</a:t>
            </a:r>
            <a:endParaRPr lang="en-US" sz="2200" dirty="0"/>
          </a:p>
        </p:txBody>
      </p:sp>
      <p:sp>
        <p:nvSpPr>
          <p:cNvPr id="9" name="Text 7"/>
          <p:cNvSpPr/>
          <p:nvPr/>
        </p:nvSpPr>
        <p:spPr>
          <a:xfrm>
            <a:off x="7685842" y="3709988"/>
            <a:ext cx="5893475"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Tâm lý chi tiêu nhiều cuối năm khiến khách hàng e ngại các gói dịch vụ không rõ ràng về giá trị.</a:t>
            </a:r>
            <a:endParaRPr lang="en-US" sz="1750" dirty="0"/>
          </a:p>
        </p:txBody>
      </p:sp>
      <p:sp>
        <p:nvSpPr>
          <p:cNvPr id="10" name="Shape 8"/>
          <p:cNvSpPr/>
          <p:nvPr/>
        </p:nvSpPr>
        <p:spPr>
          <a:xfrm>
            <a:off x="793790" y="4919901"/>
            <a:ext cx="6407944" cy="1730812"/>
          </a:xfrm>
          <a:prstGeom prst="roundRect">
            <a:avLst>
              <a:gd name="adj" fmla="val 5504"/>
            </a:avLst>
          </a:prstGeom>
          <a:solidFill>
            <a:srgbClr val="FFFFFF">
              <a:alpha val="95000"/>
            </a:srgbClr>
          </a:solidFill>
          <a:ln w="30480">
            <a:solidFill>
              <a:srgbClr val="C8CACF"/>
            </a:solidFill>
            <a:prstDash val="solid"/>
          </a:ln>
        </p:spPr>
        <p:txBody>
          <a:bodyPr/>
          <a:lstStyle/>
          <a:p>
            <a:endParaRPr lang="en-US"/>
          </a:p>
        </p:txBody>
      </p:sp>
      <p:sp>
        <p:nvSpPr>
          <p:cNvPr id="11" name="Text 9"/>
          <p:cNvSpPr/>
          <p:nvPr/>
        </p:nvSpPr>
        <p:spPr>
          <a:xfrm>
            <a:off x="1051084" y="51771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Sợ mất thời gian</a:t>
            </a:r>
            <a:endParaRPr lang="en-US" sz="2200" dirty="0"/>
          </a:p>
        </p:txBody>
      </p:sp>
      <p:sp>
        <p:nvSpPr>
          <p:cNvPr id="12" name="Text 10"/>
          <p:cNvSpPr/>
          <p:nvPr/>
        </p:nvSpPr>
        <p:spPr>
          <a:xfrm>
            <a:off x="1051084" y="5667613"/>
            <a:ext cx="5893356"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Lịch trình bận rộn cuối năm khiến họ ưu tiên những giải pháp nhanh chóng, hiệu quả.</a:t>
            </a:r>
            <a:endParaRPr lang="en-US" sz="1750" dirty="0"/>
          </a:p>
        </p:txBody>
      </p:sp>
      <p:sp>
        <p:nvSpPr>
          <p:cNvPr id="13" name="Shape 11"/>
          <p:cNvSpPr/>
          <p:nvPr/>
        </p:nvSpPr>
        <p:spPr>
          <a:xfrm>
            <a:off x="7428548" y="4919901"/>
            <a:ext cx="6408063" cy="1730812"/>
          </a:xfrm>
          <a:prstGeom prst="roundRect">
            <a:avLst>
              <a:gd name="adj" fmla="val 5504"/>
            </a:avLst>
          </a:prstGeom>
          <a:solidFill>
            <a:srgbClr val="FFFFFF">
              <a:alpha val="95000"/>
            </a:srgbClr>
          </a:solidFill>
          <a:ln w="30480">
            <a:solidFill>
              <a:srgbClr val="C8CACF"/>
            </a:solidFill>
            <a:prstDash val="solid"/>
          </a:ln>
        </p:spPr>
        <p:txBody>
          <a:bodyPr/>
          <a:lstStyle/>
          <a:p>
            <a:endParaRPr lang="en-US"/>
          </a:p>
        </p:txBody>
      </p:sp>
      <p:sp>
        <p:nvSpPr>
          <p:cNvPr id="14" name="Text 12"/>
          <p:cNvSpPr/>
          <p:nvPr/>
        </p:nvSpPr>
        <p:spPr>
          <a:xfrm>
            <a:off x="7685842" y="51771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Không hiểu giá trị</a:t>
            </a:r>
            <a:endParaRPr lang="en-US" sz="2200" dirty="0"/>
          </a:p>
        </p:txBody>
      </p:sp>
      <p:sp>
        <p:nvSpPr>
          <p:cNvPr id="15" name="Text 13"/>
          <p:cNvSpPr/>
          <p:nvPr/>
        </p:nvSpPr>
        <p:spPr>
          <a:xfrm>
            <a:off x="7685842" y="5667613"/>
            <a:ext cx="5893475"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Nếu spa không làm rõ lợi ích, khách hàng sẽ không thấy được giá trị thực sự của dịch vụ.</a:t>
            </a:r>
            <a:endParaRPr lang="en-US" sz="1750" dirty="0"/>
          </a:p>
        </p:txBody>
      </p:sp>
      <p:sp>
        <p:nvSpPr>
          <p:cNvPr id="16" name="Text 14"/>
          <p:cNvSpPr/>
          <p:nvPr/>
        </p:nvSpPr>
        <p:spPr>
          <a:xfrm>
            <a:off x="793790" y="6905863"/>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Spa cần "đóng gói" dịch vụ thành các giải pháp rõ ràng, giúp khách hàng dễ dàng lựa chọn và sẵn sàng chi trả.</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9096" y="758309"/>
            <a:ext cx="7918609" cy="875348"/>
          </a:xfrm>
          <a:prstGeom prst="rect">
            <a:avLst/>
          </a:prstGeom>
          <a:noFill/>
          <a:ln/>
        </p:spPr>
        <p:txBody>
          <a:bodyPr wrap="square" lIns="0" tIns="0" rIns="0" bIns="0" rtlCol="0" anchor="t"/>
          <a:lstStyle/>
          <a:p>
            <a:pPr marL="0" indent="0" algn="l">
              <a:lnSpc>
                <a:spcPts val="3400"/>
              </a:lnSpc>
              <a:buNone/>
            </a:pPr>
            <a:r>
              <a:rPr lang="en-US" sz="2750" dirty="0">
                <a:solidFill>
                  <a:srgbClr val="204C8E"/>
                </a:solidFill>
                <a:latin typeface="Mona Sans Semi Bold" pitchFamily="34" charset="0"/>
                <a:ea typeface="Mona Sans Semi Bold" pitchFamily="34" charset="-122"/>
                <a:cs typeface="Mona Sans Semi Bold" pitchFamily="34" charset="-120"/>
              </a:rPr>
              <a:t>Cách Tối Ưu Gói Dịch Vụ Cuối Năm: Đặt Tên Theo Kết Quả</a:t>
            </a:r>
            <a:endParaRPr lang="en-US" sz="2750" dirty="0"/>
          </a:p>
        </p:txBody>
      </p:sp>
      <p:sp>
        <p:nvSpPr>
          <p:cNvPr id="4" name="Text 1"/>
          <p:cNvSpPr/>
          <p:nvPr/>
        </p:nvSpPr>
        <p:spPr>
          <a:xfrm>
            <a:off x="6099096" y="1896189"/>
            <a:ext cx="7918609" cy="280154"/>
          </a:xfrm>
          <a:prstGeom prst="rect">
            <a:avLst/>
          </a:prstGeom>
          <a:noFill/>
          <a:ln/>
        </p:spPr>
        <p:txBody>
          <a:bodyPr wrap="none" lIns="0" tIns="0" rIns="0" bIns="0" rtlCol="0" anchor="t"/>
          <a:lstStyle/>
          <a:p>
            <a:pPr marL="0" indent="0" algn="l">
              <a:lnSpc>
                <a:spcPts val="2200"/>
              </a:lnSpc>
              <a:buNone/>
            </a:pPr>
            <a:r>
              <a:rPr lang="en-US" sz="1350" dirty="0">
                <a:solidFill>
                  <a:srgbClr val="52586B"/>
                </a:solidFill>
                <a:latin typeface="Funnel Sans" pitchFamily="34" charset="0"/>
                <a:ea typeface="Funnel Sans" pitchFamily="34" charset="-122"/>
                <a:cs typeface="Funnel Sans" pitchFamily="34" charset="-120"/>
              </a:rPr>
              <a:t>Khách hàng không mua dịch vụ, họ mua kết quả. Hãy đặt tên gói theo những gì họ sẽ đạt được.</a:t>
            </a:r>
            <a:endParaRPr lang="en-US" sz="1350" dirty="0"/>
          </a:p>
        </p:txBody>
      </p:sp>
      <p:sp>
        <p:nvSpPr>
          <p:cNvPr id="5" name="Shape 2"/>
          <p:cNvSpPr/>
          <p:nvPr/>
        </p:nvSpPr>
        <p:spPr>
          <a:xfrm>
            <a:off x="6099096" y="2373273"/>
            <a:ext cx="7918609" cy="1023938"/>
          </a:xfrm>
          <a:prstGeom prst="roundRect">
            <a:avLst>
              <a:gd name="adj" fmla="val 41038"/>
            </a:avLst>
          </a:prstGeom>
          <a:solidFill>
            <a:srgbClr val="E2E4E9"/>
          </a:solidFill>
          <a:ln w="7620">
            <a:solidFill>
              <a:srgbClr val="C8CACF"/>
            </a:solidFill>
            <a:prstDash val="solid"/>
          </a:ln>
        </p:spPr>
        <p:txBody>
          <a:bodyPr/>
          <a:lstStyle/>
          <a:p>
            <a:endParaRPr lang="en-US"/>
          </a:p>
        </p:txBody>
      </p:sp>
      <p:sp>
        <p:nvSpPr>
          <p:cNvPr id="6" name="Text 3"/>
          <p:cNvSpPr/>
          <p:nvPr/>
        </p:nvSpPr>
        <p:spPr>
          <a:xfrm>
            <a:off x="6281737" y="2555915"/>
            <a:ext cx="2505551" cy="273487"/>
          </a:xfrm>
          <a:prstGeom prst="rect">
            <a:avLst/>
          </a:prstGeom>
          <a:noFill/>
          <a:ln/>
        </p:spPr>
        <p:txBody>
          <a:bodyPr wrap="none" lIns="0" tIns="0" rIns="0" bIns="0" rtlCol="0" anchor="t"/>
          <a:lstStyle/>
          <a:p>
            <a:pPr marL="0" indent="0" algn="l">
              <a:lnSpc>
                <a:spcPts val="2150"/>
              </a:lnSpc>
              <a:buNone/>
            </a:pPr>
            <a:r>
              <a:rPr lang="en-US" sz="1700" dirty="0">
                <a:solidFill>
                  <a:srgbClr val="52586B"/>
                </a:solidFill>
                <a:latin typeface="Mona Sans Semi Bold" pitchFamily="34" charset="0"/>
                <a:ea typeface="Mona Sans Semi Bold" pitchFamily="34" charset="-122"/>
                <a:cs typeface="Mona Sans Semi Bold" pitchFamily="34" charset="-120"/>
              </a:rPr>
              <a:t>Combo Da Tiệc 90 Phút</a:t>
            </a:r>
            <a:endParaRPr lang="en-US" sz="1700" dirty="0"/>
          </a:p>
        </p:txBody>
      </p:sp>
      <p:sp>
        <p:nvSpPr>
          <p:cNvPr id="7" name="Text 4"/>
          <p:cNvSpPr/>
          <p:nvPr/>
        </p:nvSpPr>
        <p:spPr>
          <a:xfrm>
            <a:off x="6281737" y="2934414"/>
            <a:ext cx="7553325" cy="280154"/>
          </a:xfrm>
          <a:prstGeom prst="rect">
            <a:avLst/>
          </a:prstGeom>
          <a:noFill/>
          <a:ln/>
        </p:spPr>
        <p:txBody>
          <a:bodyPr wrap="none" lIns="0" tIns="0" rIns="0" bIns="0" rtlCol="0" anchor="t"/>
          <a:lstStyle/>
          <a:p>
            <a:pPr marL="0" indent="0" algn="l">
              <a:lnSpc>
                <a:spcPts val="2200"/>
              </a:lnSpc>
              <a:buNone/>
            </a:pPr>
            <a:r>
              <a:rPr lang="en-US" sz="1350" dirty="0">
                <a:solidFill>
                  <a:srgbClr val="52586B"/>
                </a:solidFill>
                <a:latin typeface="Funnel Sans" pitchFamily="34" charset="0"/>
                <a:ea typeface="Funnel Sans" pitchFamily="34" charset="-122"/>
                <a:cs typeface="Funnel Sans" pitchFamily="34" charset="-120"/>
              </a:rPr>
              <a:t>Đẹp Ngay Không Cần Makeup</a:t>
            </a:r>
            <a:endParaRPr lang="en-US" sz="1350" dirty="0"/>
          </a:p>
        </p:txBody>
      </p:sp>
      <p:sp>
        <p:nvSpPr>
          <p:cNvPr id="8" name="Shape 5"/>
          <p:cNvSpPr/>
          <p:nvPr/>
        </p:nvSpPr>
        <p:spPr>
          <a:xfrm>
            <a:off x="6099096" y="3572232"/>
            <a:ext cx="7918609" cy="1023938"/>
          </a:xfrm>
          <a:prstGeom prst="roundRect">
            <a:avLst>
              <a:gd name="adj" fmla="val 41038"/>
            </a:avLst>
          </a:prstGeom>
          <a:solidFill>
            <a:srgbClr val="E2E4E9"/>
          </a:solidFill>
          <a:ln w="7620">
            <a:solidFill>
              <a:srgbClr val="C8CACF"/>
            </a:solidFill>
            <a:prstDash val="solid"/>
          </a:ln>
        </p:spPr>
        <p:txBody>
          <a:bodyPr/>
          <a:lstStyle/>
          <a:p>
            <a:endParaRPr lang="en-US"/>
          </a:p>
        </p:txBody>
      </p:sp>
      <p:sp>
        <p:nvSpPr>
          <p:cNvPr id="9" name="Text 6"/>
          <p:cNvSpPr/>
          <p:nvPr/>
        </p:nvSpPr>
        <p:spPr>
          <a:xfrm>
            <a:off x="6281737" y="3754874"/>
            <a:ext cx="2188488" cy="273487"/>
          </a:xfrm>
          <a:prstGeom prst="rect">
            <a:avLst/>
          </a:prstGeom>
          <a:noFill/>
          <a:ln/>
        </p:spPr>
        <p:txBody>
          <a:bodyPr wrap="none" lIns="0" tIns="0" rIns="0" bIns="0" rtlCol="0" anchor="t"/>
          <a:lstStyle/>
          <a:p>
            <a:pPr marL="0" indent="0" algn="l">
              <a:lnSpc>
                <a:spcPts val="2150"/>
              </a:lnSpc>
              <a:buNone/>
            </a:pPr>
            <a:r>
              <a:rPr lang="en-US" sz="1700" dirty="0">
                <a:solidFill>
                  <a:srgbClr val="52586B"/>
                </a:solidFill>
                <a:latin typeface="Mona Sans Semi Bold" pitchFamily="34" charset="0"/>
                <a:ea typeface="Mona Sans Semi Bold" pitchFamily="34" charset="-122"/>
                <a:cs typeface="Mona Sans Semi Bold" pitchFamily="34" charset="-120"/>
              </a:rPr>
              <a:t>Combo Detox</a:t>
            </a:r>
            <a:endParaRPr lang="en-US" sz="1700" dirty="0"/>
          </a:p>
        </p:txBody>
      </p:sp>
      <p:sp>
        <p:nvSpPr>
          <p:cNvPr id="10" name="Text 7"/>
          <p:cNvSpPr/>
          <p:nvPr/>
        </p:nvSpPr>
        <p:spPr>
          <a:xfrm>
            <a:off x="6281737" y="4133374"/>
            <a:ext cx="7553325" cy="280154"/>
          </a:xfrm>
          <a:prstGeom prst="rect">
            <a:avLst/>
          </a:prstGeom>
          <a:noFill/>
          <a:ln/>
        </p:spPr>
        <p:txBody>
          <a:bodyPr wrap="none" lIns="0" tIns="0" rIns="0" bIns="0" rtlCol="0" anchor="t"/>
          <a:lstStyle/>
          <a:p>
            <a:pPr marL="0" indent="0" algn="l">
              <a:lnSpc>
                <a:spcPts val="2200"/>
              </a:lnSpc>
              <a:buNone/>
            </a:pPr>
            <a:r>
              <a:rPr lang="en-US" sz="1350" dirty="0">
                <a:solidFill>
                  <a:srgbClr val="52586B"/>
                </a:solidFill>
                <a:latin typeface="Funnel Sans" pitchFamily="34" charset="0"/>
                <a:ea typeface="Funnel Sans" pitchFamily="34" charset="-122"/>
                <a:cs typeface="Funnel Sans" pitchFamily="34" charset="-120"/>
              </a:rPr>
              <a:t>Phục Hồi Da Stress Dịp Cuối Năm</a:t>
            </a:r>
            <a:endParaRPr lang="en-US" sz="1350" dirty="0"/>
          </a:p>
        </p:txBody>
      </p:sp>
      <p:sp>
        <p:nvSpPr>
          <p:cNvPr id="11" name="Shape 8"/>
          <p:cNvSpPr/>
          <p:nvPr/>
        </p:nvSpPr>
        <p:spPr>
          <a:xfrm>
            <a:off x="6099096" y="4771192"/>
            <a:ext cx="7918609" cy="1023938"/>
          </a:xfrm>
          <a:prstGeom prst="roundRect">
            <a:avLst>
              <a:gd name="adj" fmla="val 41038"/>
            </a:avLst>
          </a:prstGeom>
          <a:solidFill>
            <a:srgbClr val="E2E4E9"/>
          </a:solidFill>
          <a:ln w="7620">
            <a:solidFill>
              <a:srgbClr val="C8CACF"/>
            </a:solidFill>
            <a:prstDash val="solid"/>
          </a:ln>
        </p:spPr>
        <p:txBody>
          <a:bodyPr/>
          <a:lstStyle/>
          <a:p>
            <a:endParaRPr lang="en-US"/>
          </a:p>
        </p:txBody>
      </p:sp>
      <p:sp>
        <p:nvSpPr>
          <p:cNvPr id="12" name="Text 9"/>
          <p:cNvSpPr/>
          <p:nvPr/>
        </p:nvSpPr>
        <p:spPr>
          <a:xfrm>
            <a:off x="6281737" y="4953833"/>
            <a:ext cx="3418046" cy="273487"/>
          </a:xfrm>
          <a:prstGeom prst="rect">
            <a:avLst/>
          </a:prstGeom>
          <a:noFill/>
          <a:ln/>
        </p:spPr>
        <p:txBody>
          <a:bodyPr wrap="none" lIns="0" tIns="0" rIns="0" bIns="0" rtlCol="0" anchor="t"/>
          <a:lstStyle/>
          <a:p>
            <a:pPr marL="0" indent="0" algn="l">
              <a:lnSpc>
                <a:spcPts val="2150"/>
              </a:lnSpc>
              <a:buNone/>
            </a:pPr>
            <a:r>
              <a:rPr lang="en-US" sz="1700" dirty="0">
                <a:solidFill>
                  <a:srgbClr val="52586B"/>
                </a:solidFill>
                <a:latin typeface="Mona Sans Semi Bold" pitchFamily="34" charset="0"/>
                <a:ea typeface="Mona Sans Semi Bold" pitchFamily="34" charset="-122"/>
                <a:cs typeface="Mona Sans Semi Bold" pitchFamily="34" charset="-120"/>
              </a:rPr>
              <a:t>Combo Body Sáng – Mịn – Thơm</a:t>
            </a:r>
            <a:endParaRPr lang="en-US" sz="1700" dirty="0"/>
          </a:p>
        </p:txBody>
      </p:sp>
      <p:sp>
        <p:nvSpPr>
          <p:cNvPr id="13" name="Text 10"/>
          <p:cNvSpPr/>
          <p:nvPr/>
        </p:nvSpPr>
        <p:spPr>
          <a:xfrm>
            <a:off x="6281737" y="5332333"/>
            <a:ext cx="7553325" cy="280154"/>
          </a:xfrm>
          <a:prstGeom prst="rect">
            <a:avLst/>
          </a:prstGeom>
          <a:noFill/>
          <a:ln/>
        </p:spPr>
        <p:txBody>
          <a:bodyPr wrap="none" lIns="0" tIns="0" rIns="0" bIns="0" rtlCol="0" anchor="t"/>
          <a:lstStyle/>
          <a:p>
            <a:pPr marL="0" indent="0" algn="l">
              <a:lnSpc>
                <a:spcPts val="2200"/>
              </a:lnSpc>
              <a:buNone/>
            </a:pPr>
            <a:r>
              <a:rPr lang="en-US" sz="1350" dirty="0">
                <a:solidFill>
                  <a:srgbClr val="52586B"/>
                </a:solidFill>
                <a:latin typeface="Funnel Sans" pitchFamily="34" charset="0"/>
                <a:ea typeface="Funnel Sans" pitchFamily="34" charset="-122"/>
                <a:cs typeface="Funnel Sans" pitchFamily="34" charset="-120"/>
              </a:rPr>
              <a:t>120 Phút Đón Xuân Rạng Rỡ</a:t>
            </a:r>
            <a:endParaRPr lang="en-US" sz="1350" dirty="0"/>
          </a:p>
        </p:txBody>
      </p:sp>
      <p:sp>
        <p:nvSpPr>
          <p:cNvPr id="14" name="Shape 11"/>
          <p:cNvSpPr/>
          <p:nvPr/>
        </p:nvSpPr>
        <p:spPr>
          <a:xfrm>
            <a:off x="6099096" y="5970151"/>
            <a:ext cx="7918609" cy="1023938"/>
          </a:xfrm>
          <a:prstGeom prst="roundRect">
            <a:avLst>
              <a:gd name="adj" fmla="val 41038"/>
            </a:avLst>
          </a:prstGeom>
          <a:solidFill>
            <a:srgbClr val="E2E4E9"/>
          </a:solidFill>
          <a:ln w="7620">
            <a:solidFill>
              <a:srgbClr val="C8CACF"/>
            </a:solidFill>
            <a:prstDash val="solid"/>
          </a:ln>
        </p:spPr>
        <p:txBody>
          <a:bodyPr/>
          <a:lstStyle/>
          <a:p>
            <a:endParaRPr lang="en-US"/>
          </a:p>
        </p:txBody>
      </p:sp>
      <p:sp>
        <p:nvSpPr>
          <p:cNvPr id="15" name="Text 12"/>
          <p:cNvSpPr/>
          <p:nvPr/>
        </p:nvSpPr>
        <p:spPr>
          <a:xfrm>
            <a:off x="6281737" y="6152793"/>
            <a:ext cx="2194084" cy="273487"/>
          </a:xfrm>
          <a:prstGeom prst="rect">
            <a:avLst/>
          </a:prstGeom>
          <a:noFill/>
          <a:ln/>
        </p:spPr>
        <p:txBody>
          <a:bodyPr wrap="none" lIns="0" tIns="0" rIns="0" bIns="0" rtlCol="0" anchor="t"/>
          <a:lstStyle/>
          <a:p>
            <a:pPr marL="0" indent="0" algn="l">
              <a:lnSpc>
                <a:spcPts val="2150"/>
              </a:lnSpc>
              <a:buNone/>
            </a:pPr>
            <a:r>
              <a:rPr lang="en-US" sz="1700" dirty="0">
                <a:solidFill>
                  <a:srgbClr val="52586B"/>
                </a:solidFill>
                <a:latin typeface="Mona Sans Semi Bold" pitchFamily="34" charset="0"/>
                <a:ea typeface="Mona Sans Semi Bold" pitchFamily="34" charset="-122"/>
                <a:cs typeface="Mona Sans Semi Bold" pitchFamily="34" charset="-120"/>
              </a:rPr>
              <a:t>Combo Chuẩn Bị Tết</a:t>
            </a:r>
            <a:endParaRPr lang="en-US" sz="1700" dirty="0"/>
          </a:p>
        </p:txBody>
      </p:sp>
      <p:sp>
        <p:nvSpPr>
          <p:cNvPr id="16" name="Text 13"/>
          <p:cNvSpPr/>
          <p:nvPr/>
        </p:nvSpPr>
        <p:spPr>
          <a:xfrm>
            <a:off x="6281737" y="6531293"/>
            <a:ext cx="7553325" cy="280154"/>
          </a:xfrm>
          <a:prstGeom prst="rect">
            <a:avLst/>
          </a:prstGeom>
          <a:noFill/>
          <a:ln/>
        </p:spPr>
        <p:txBody>
          <a:bodyPr wrap="none" lIns="0" tIns="0" rIns="0" bIns="0" rtlCol="0" anchor="t"/>
          <a:lstStyle/>
          <a:p>
            <a:pPr marL="0" indent="0" algn="l">
              <a:lnSpc>
                <a:spcPts val="2200"/>
              </a:lnSpc>
              <a:buNone/>
            </a:pPr>
            <a:r>
              <a:rPr lang="en-US" sz="1350" dirty="0">
                <a:solidFill>
                  <a:srgbClr val="52586B"/>
                </a:solidFill>
                <a:latin typeface="Funnel Sans" pitchFamily="34" charset="0"/>
                <a:ea typeface="Funnel Sans" pitchFamily="34" charset="-122"/>
                <a:cs typeface="Funnel Sans" pitchFamily="34" charset="-120"/>
              </a:rPr>
              <a:t>Sáng Da + Căng Bóng Toàn Diện</a:t>
            </a:r>
            <a:endParaRPr lang="en-US" sz="1350" dirty="0"/>
          </a:p>
        </p:txBody>
      </p:sp>
      <p:sp>
        <p:nvSpPr>
          <p:cNvPr id="17" name="Text 14"/>
          <p:cNvSpPr/>
          <p:nvPr/>
        </p:nvSpPr>
        <p:spPr>
          <a:xfrm>
            <a:off x="6099096" y="7191018"/>
            <a:ext cx="7918609" cy="280154"/>
          </a:xfrm>
          <a:prstGeom prst="rect">
            <a:avLst/>
          </a:prstGeom>
          <a:noFill/>
          <a:ln/>
        </p:spPr>
        <p:txBody>
          <a:bodyPr wrap="none" lIns="0" tIns="0" rIns="0" bIns="0" rtlCol="0" anchor="t"/>
          <a:lstStyle/>
          <a:p>
            <a:pPr marL="0" indent="0" algn="l">
              <a:lnSpc>
                <a:spcPts val="2200"/>
              </a:lnSpc>
              <a:buNone/>
            </a:pPr>
            <a:r>
              <a:rPr lang="en-US" sz="1350" dirty="0">
                <a:solidFill>
                  <a:srgbClr val="52586B"/>
                </a:solidFill>
                <a:latin typeface="Funnel Sans" pitchFamily="34" charset="0"/>
                <a:ea typeface="Funnel Sans" pitchFamily="34" charset="-122"/>
                <a:cs typeface="Funnel Sans" pitchFamily="34" charset="-120"/>
              </a:rPr>
              <a:t>Tên càng rõ ràng, càng gợi cảm xúc về kết quả, khách hàng càng dễ hiểu và dễ ra quyết định mua.</a:t>
            </a:r>
            <a:endParaRPr lang="en-US" sz="1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7357" y="595074"/>
            <a:ext cx="6191131" cy="540901"/>
          </a:xfrm>
          <a:prstGeom prst="rect">
            <a:avLst/>
          </a:prstGeom>
          <a:noFill/>
          <a:ln/>
        </p:spPr>
        <p:txBody>
          <a:bodyPr wrap="none" lIns="0" tIns="0" rIns="0" bIns="0" rtlCol="0" anchor="t"/>
          <a:lstStyle/>
          <a:p>
            <a:pPr marL="0" indent="0" algn="l">
              <a:lnSpc>
                <a:spcPts val="4250"/>
              </a:lnSpc>
              <a:buNone/>
            </a:pPr>
            <a:r>
              <a:rPr lang="en-US" sz="3400" dirty="0">
                <a:solidFill>
                  <a:srgbClr val="204C8E"/>
                </a:solidFill>
                <a:latin typeface="Mona Sans Semi Bold" pitchFamily="34" charset="0"/>
                <a:ea typeface="Mona Sans Semi Bold" pitchFamily="34" charset="-122"/>
                <a:cs typeface="Mona Sans Semi Bold" pitchFamily="34" charset="-120"/>
              </a:rPr>
              <a:t>Chiến Lược Combo 3 Mức Giá</a:t>
            </a:r>
            <a:endParaRPr lang="en-US" sz="3400" dirty="0"/>
          </a:p>
        </p:txBody>
      </p:sp>
      <p:sp>
        <p:nvSpPr>
          <p:cNvPr id="3" name="Text 1"/>
          <p:cNvSpPr/>
          <p:nvPr/>
        </p:nvSpPr>
        <p:spPr>
          <a:xfrm>
            <a:off x="757357" y="1568768"/>
            <a:ext cx="13115687" cy="346234"/>
          </a:xfrm>
          <a:prstGeom prst="rect">
            <a:avLst/>
          </a:prstGeom>
          <a:noFill/>
          <a:ln/>
        </p:spPr>
        <p:txBody>
          <a:bodyPr wrap="none" lIns="0" tIns="0" rIns="0" bIns="0" rtlCol="0" anchor="t"/>
          <a:lstStyle/>
          <a:p>
            <a:pPr marL="0" indent="0" algn="l">
              <a:lnSpc>
                <a:spcPts val="2700"/>
              </a:lnSpc>
              <a:buNone/>
            </a:pPr>
            <a:r>
              <a:rPr lang="en-US" sz="1700" dirty="0">
                <a:solidFill>
                  <a:srgbClr val="52586B"/>
                </a:solidFill>
                <a:latin typeface="Funnel Sans" pitchFamily="34" charset="0"/>
                <a:ea typeface="Funnel Sans" pitchFamily="34" charset="-122"/>
                <a:cs typeface="Funnel Sans" pitchFamily="34" charset="-120"/>
              </a:rPr>
              <a:t>Đừng chỉ bán một gói dịch vụ! Cung cấp đa dạng lựa chọn để phù hợp với mọi nhu cầu và ngân sách của khách hàng.</a:t>
            </a:r>
            <a:endParaRPr lang="en-US" sz="1700" dirty="0"/>
          </a:p>
        </p:txBody>
      </p:sp>
      <p:pic>
        <p:nvPicPr>
          <p:cNvPr id="4" name="Image 0" descr="preencoded.png"/>
          <p:cNvPicPr>
            <a:picLocks noChangeAspect="1"/>
          </p:cNvPicPr>
          <p:nvPr/>
        </p:nvPicPr>
        <p:blipFill>
          <a:blip r:embed="rId3"/>
          <a:stretch>
            <a:fillRect/>
          </a:stretch>
        </p:blipFill>
        <p:spPr>
          <a:xfrm>
            <a:off x="2954179" y="2158365"/>
            <a:ext cx="2164080" cy="1593056"/>
          </a:xfrm>
          <a:prstGeom prst="rect">
            <a:avLst/>
          </a:prstGeom>
        </p:spPr>
      </p:pic>
      <p:sp>
        <p:nvSpPr>
          <p:cNvPr id="5" name="Text 2"/>
          <p:cNvSpPr/>
          <p:nvPr/>
        </p:nvSpPr>
        <p:spPr>
          <a:xfrm>
            <a:off x="3884057" y="2971086"/>
            <a:ext cx="304324" cy="380405"/>
          </a:xfrm>
          <a:prstGeom prst="rect">
            <a:avLst/>
          </a:prstGeom>
          <a:noFill/>
          <a:ln/>
        </p:spPr>
        <p:txBody>
          <a:bodyPr wrap="none" lIns="0" tIns="0" rIns="0" bIns="0" rtlCol="0" anchor="t"/>
          <a:lstStyle/>
          <a:p>
            <a:pPr marL="0" indent="0" algn="ctr">
              <a:lnSpc>
                <a:spcPts val="3800"/>
              </a:lnSpc>
              <a:buNone/>
            </a:pPr>
            <a:r>
              <a:rPr lang="en-US" sz="2350" dirty="0">
                <a:solidFill>
                  <a:srgbClr val="52586B"/>
                </a:solidFill>
                <a:latin typeface="Mona Sans Semi Bold" pitchFamily="34" charset="0"/>
                <a:ea typeface="Mona Sans Semi Bold" pitchFamily="34" charset="-122"/>
                <a:cs typeface="Mona Sans Semi Bold" pitchFamily="34" charset="-120"/>
              </a:rPr>
              <a:t>1</a:t>
            </a:r>
            <a:endParaRPr lang="en-US" sz="2350" dirty="0"/>
          </a:p>
        </p:txBody>
      </p:sp>
      <p:sp>
        <p:nvSpPr>
          <p:cNvPr id="6" name="Text 3"/>
          <p:cNvSpPr/>
          <p:nvPr/>
        </p:nvSpPr>
        <p:spPr>
          <a:xfrm>
            <a:off x="5334595" y="2374702"/>
            <a:ext cx="2705100" cy="338138"/>
          </a:xfrm>
          <a:prstGeom prst="rect">
            <a:avLst/>
          </a:prstGeom>
          <a:noFill/>
          <a:ln/>
        </p:spPr>
        <p:txBody>
          <a:bodyPr wrap="none" lIns="0" tIns="0" rIns="0" bIns="0" rtlCol="0" anchor="t"/>
          <a:lstStyle/>
          <a:p>
            <a:pPr marL="0" indent="0" algn="l">
              <a:lnSpc>
                <a:spcPts val="2650"/>
              </a:lnSpc>
              <a:buNone/>
            </a:pPr>
            <a:r>
              <a:rPr lang="en-US" sz="2100" dirty="0">
                <a:solidFill>
                  <a:srgbClr val="52586B"/>
                </a:solidFill>
                <a:latin typeface="Mona Sans Semi Bold" pitchFamily="34" charset="0"/>
                <a:ea typeface="Mona Sans Semi Bold" pitchFamily="34" charset="-122"/>
                <a:cs typeface="Mona Sans Semi Bold" pitchFamily="34" charset="-120"/>
              </a:rPr>
              <a:t>Gói C – Cao Cấp</a:t>
            </a:r>
            <a:endParaRPr lang="en-US" sz="2100" dirty="0"/>
          </a:p>
        </p:txBody>
      </p:sp>
      <p:sp>
        <p:nvSpPr>
          <p:cNvPr id="7" name="Text 4"/>
          <p:cNvSpPr/>
          <p:nvPr/>
        </p:nvSpPr>
        <p:spPr>
          <a:xfrm>
            <a:off x="5334595" y="2842617"/>
            <a:ext cx="8322112" cy="692467"/>
          </a:xfrm>
          <a:prstGeom prst="rect">
            <a:avLst/>
          </a:prstGeom>
          <a:noFill/>
          <a:ln/>
        </p:spPr>
        <p:txBody>
          <a:bodyPr wrap="square" lIns="0" tIns="0" rIns="0" bIns="0" rtlCol="0" anchor="t"/>
          <a:lstStyle/>
          <a:p>
            <a:pPr marL="0" indent="0" algn="l">
              <a:lnSpc>
                <a:spcPts val="2700"/>
              </a:lnSpc>
              <a:buNone/>
            </a:pPr>
            <a:r>
              <a:rPr lang="en-US" sz="1700" dirty="0">
                <a:solidFill>
                  <a:srgbClr val="52586B"/>
                </a:solidFill>
                <a:latin typeface="Funnel Sans" pitchFamily="34" charset="0"/>
                <a:ea typeface="Funnel Sans" pitchFamily="34" charset="-122"/>
                <a:cs typeface="Funnel Sans" pitchFamily="34" charset="-120"/>
              </a:rPr>
              <a:t>(Dành cho khách có nhu cầu mạnh, chốt lời cao nhất) Tích hợp công nghệ cao: Oxy jet, RF, cấy ẩm, nâng cơ...</a:t>
            </a:r>
            <a:endParaRPr lang="en-US" sz="1700" dirty="0"/>
          </a:p>
        </p:txBody>
      </p:sp>
      <p:sp>
        <p:nvSpPr>
          <p:cNvPr id="8" name="Shape 5"/>
          <p:cNvSpPr/>
          <p:nvPr/>
        </p:nvSpPr>
        <p:spPr>
          <a:xfrm>
            <a:off x="5172313" y="3763208"/>
            <a:ext cx="8646676" cy="15240"/>
          </a:xfrm>
          <a:prstGeom prst="roundRect">
            <a:avLst>
              <a:gd name="adj" fmla="val 596401"/>
            </a:avLst>
          </a:prstGeom>
          <a:solidFill>
            <a:srgbClr val="C8CACF"/>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1872139" y="3805476"/>
            <a:ext cx="4328160" cy="1593056"/>
          </a:xfrm>
          <a:prstGeom prst="rect">
            <a:avLst/>
          </a:prstGeom>
        </p:spPr>
      </p:pic>
      <p:sp>
        <p:nvSpPr>
          <p:cNvPr id="10" name="Text 6"/>
          <p:cNvSpPr/>
          <p:nvPr/>
        </p:nvSpPr>
        <p:spPr>
          <a:xfrm>
            <a:off x="3883938" y="4411742"/>
            <a:ext cx="304324" cy="380405"/>
          </a:xfrm>
          <a:prstGeom prst="rect">
            <a:avLst/>
          </a:prstGeom>
          <a:noFill/>
          <a:ln/>
        </p:spPr>
        <p:txBody>
          <a:bodyPr wrap="none" lIns="0" tIns="0" rIns="0" bIns="0" rtlCol="0" anchor="t"/>
          <a:lstStyle/>
          <a:p>
            <a:pPr marL="0" indent="0" algn="ctr">
              <a:lnSpc>
                <a:spcPts val="3800"/>
              </a:lnSpc>
              <a:buNone/>
            </a:pPr>
            <a:r>
              <a:rPr lang="en-US" sz="2350" dirty="0">
                <a:solidFill>
                  <a:srgbClr val="52586B"/>
                </a:solidFill>
                <a:latin typeface="Mona Sans Semi Bold" pitchFamily="34" charset="0"/>
                <a:ea typeface="Mona Sans Semi Bold" pitchFamily="34" charset="-122"/>
                <a:cs typeface="Mona Sans Semi Bold" pitchFamily="34" charset="-120"/>
              </a:rPr>
              <a:t>2</a:t>
            </a:r>
            <a:endParaRPr lang="en-US" sz="2350" dirty="0"/>
          </a:p>
        </p:txBody>
      </p:sp>
      <p:sp>
        <p:nvSpPr>
          <p:cNvPr id="11" name="Text 7"/>
          <p:cNvSpPr/>
          <p:nvPr/>
        </p:nvSpPr>
        <p:spPr>
          <a:xfrm>
            <a:off x="6416635" y="4021812"/>
            <a:ext cx="2705100" cy="338138"/>
          </a:xfrm>
          <a:prstGeom prst="rect">
            <a:avLst/>
          </a:prstGeom>
          <a:noFill/>
          <a:ln/>
        </p:spPr>
        <p:txBody>
          <a:bodyPr wrap="none" lIns="0" tIns="0" rIns="0" bIns="0" rtlCol="0" anchor="t"/>
          <a:lstStyle/>
          <a:p>
            <a:pPr marL="0" indent="0" algn="l">
              <a:lnSpc>
                <a:spcPts val="2650"/>
              </a:lnSpc>
              <a:buNone/>
            </a:pPr>
            <a:r>
              <a:rPr lang="en-US" sz="2100" dirty="0">
                <a:solidFill>
                  <a:srgbClr val="52586B"/>
                </a:solidFill>
                <a:latin typeface="Mona Sans Semi Bold" pitchFamily="34" charset="0"/>
                <a:ea typeface="Mona Sans Semi Bold" pitchFamily="34" charset="-122"/>
                <a:cs typeface="Mona Sans Semi Bold" pitchFamily="34" charset="-120"/>
              </a:rPr>
              <a:t>Gói B – Phục Hồi</a:t>
            </a:r>
            <a:endParaRPr lang="en-US" sz="2100" dirty="0"/>
          </a:p>
        </p:txBody>
      </p:sp>
      <p:sp>
        <p:nvSpPr>
          <p:cNvPr id="12" name="Text 8"/>
          <p:cNvSpPr/>
          <p:nvPr/>
        </p:nvSpPr>
        <p:spPr>
          <a:xfrm>
            <a:off x="6416635" y="4489728"/>
            <a:ext cx="7240072" cy="692467"/>
          </a:xfrm>
          <a:prstGeom prst="rect">
            <a:avLst/>
          </a:prstGeom>
          <a:noFill/>
          <a:ln/>
        </p:spPr>
        <p:txBody>
          <a:bodyPr wrap="square" lIns="0" tIns="0" rIns="0" bIns="0" rtlCol="0" anchor="t"/>
          <a:lstStyle/>
          <a:p>
            <a:pPr marL="0" indent="0" algn="l">
              <a:lnSpc>
                <a:spcPts val="2700"/>
              </a:lnSpc>
              <a:buNone/>
            </a:pPr>
            <a:r>
              <a:rPr lang="en-US" sz="1700" dirty="0">
                <a:solidFill>
                  <a:srgbClr val="52586B"/>
                </a:solidFill>
                <a:latin typeface="Funnel Sans" pitchFamily="34" charset="0"/>
                <a:ea typeface="Funnel Sans" pitchFamily="34" charset="-122"/>
                <a:cs typeface="Funnel Sans" pitchFamily="34" charset="-120"/>
              </a:rPr>
              <a:t>(Bán chạy nhất, lợi nhuận tốt) Tập trung giải quyết vấn đề: sạm xỉn, thiếu sức sống, stress...</a:t>
            </a:r>
            <a:endParaRPr lang="en-US" sz="1700" dirty="0"/>
          </a:p>
        </p:txBody>
      </p:sp>
      <p:sp>
        <p:nvSpPr>
          <p:cNvPr id="13" name="Shape 9"/>
          <p:cNvSpPr/>
          <p:nvPr/>
        </p:nvSpPr>
        <p:spPr>
          <a:xfrm>
            <a:off x="6254353" y="5410319"/>
            <a:ext cx="7564636" cy="15240"/>
          </a:xfrm>
          <a:prstGeom prst="roundRect">
            <a:avLst>
              <a:gd name="adj" fmla="val 596401"/>
            </a:avLst>
          </a:prstGeom>
          <a:solidFill>
            <a:srgbClr val="C8CACF"/>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790099" y="5452586"/>
            <a:ext cx="6492240" cy="1593056"/>
          </a:xfrm>
          <a:prstGeom prst="rect">
            <a:avLst/>
          </a:prstGeom>
        </p:spPr>
      </p:pic>
      <p:sp>
        <p:nvSpPr>
          <p:cNvPr id="15" name="Text 10"/>
          <p:cNvSpPr/>
          <p:nvPr/>
        </p:nvSpPr>
        <p:spPr>
          <a:xfrm>
            <a:off x="3883938" y="6058853"/>
            <a:ext cx="304324" cy="380405"/>
          </a:xfrm>
          <a:prstGeom prst="rect">
            <a:avLst/>
          </a:prstGeom>
          <a:noFill/>
          <a:ln/>
        </p:spPr>
        <p:txBody>
          <a:bodyPr wrap="none" lIns="0" tIns="0" rIns="0" bIns="0" rtlCol="0" anchor="t"/>
          <a:lstStyle/>
          <a:p>
            <a:pPr marL="0" indent="0" algn="ctr">
              <a:lnSpc>
                <a:spcPts val="3800"/>
              </a:lnSpc>
              <a:buNone/>
            </a:pPr>
            <a:r>
              <a:rPr lang="en-US" sz="2350" dirty="0">
                <a:solidFill>
                  <a:srgbClr val="52586B"/>
                </a:solidFill>
                <a:latin typeface="Mona Sans Semi Bold" pitchFamily="34" charset="0"/>
                <a:ea typeface="Mona Sans Semi Bold" pitchFamily="34" charset="-122"/>
                <a:cs typeface="Mona Sans Semi Bold" pitchFamily="34" charset="-120"/>
              </a:rPr>
              <a:t>3</a:t>
            </a:r>
            <a:endParaRPr lang="en-US" sz="2350" dirty="0"/>
          </a:p>
        </p:txBody>
      </p:sp>
      <p:sp>
        <p:nvSpPr>
          <p:cNvPr id="16" name="Text 11"/>
          <p:cNvSpPr/>
          <p:nvPr/>
        </p:nvSpPr>
        <p:spPr>
          <a:xfrm>
            <a:off x="7498675" y="5842040"/>
            <a:ext cx="2705100" cy="338138"/>
          </a:xfrm>
          <a:prstGeom prst="rect">
            <a:avLst/>
          </a:prstGeom>
          <a:noFill/>
          <a:ln/>
        </p:spPr>
        <p:txBody>
          <a:bodyPr wrap="none" lIns="0" tIns="0" rIns="0" bIns="0" rtlCol="0" anchor="t"/>
          <a:lstStyle/>
          <a:p>
            <a:pPr marL="0" indent="0" algn="l">
              <a:lnSpc>
                <a:spcPts val="2650"/>
              </a:lnSpc>
              <a:buNone/>
            </a:pPr>
            <a:r>
              <a:rPr lang="en-US" sz="2100" dirty="0">
                <a:solidFill>
                  <a:srgbClr val="52586B"/>
                </a:solidFill>
                <a:latin typeface="Mona Sans Semi Bold" pitchFamily="34" charset="0"/>
                <a:ea typeface="Mona Sans Semi Bold" pitchFamily="34" charset="-122"/>
                <a:cs typeface="Mona Sans Semi Bold" pitchFamily="34" charset="-120"/>
              </a:rPr>
              <a:t>Gói A – Cơ Bản</a:t>
            </a:r>
            <a:endParaRPr lang="en-US" sz="2100" dirty="0"/>
          </a:p>
        </p:txBody>
      </p:sp>
      <p:sp>
        <p:nvSpPr>
          <p:cNvPr id="17" name="Text 12"/>
          <p:cNvSpPr/>
          <p:nvPr/>
        </p:nvSpPr>
        <p:spPr>
          <a:xfrm>
            <a:off x="7498675" y="6309955"/>
            <a:ext cx="5373053" cy="346234"/>
          </a:xfrm>
          <a:prstGeom prst="rect">
            <a:avLst/>
          </a:prstGeom>
          <a:noFill/>
          <a:ln/>
        </p:spPr>
        <p:txBody>
          <a:bodyPr wrap="none" lIns="0" tIns="0" rIns="0" bIns="0" rtlCol="0" anchor="t"/>
          <a:lstStyle/>
          <a:p>
            <a:pPr marL="0" indent="0" algn="l">
              <a:lnSpc>
                <a:spcPts val="2700"/>
              </a:lnSpc>
              <a:buNone/>
            </a:pPr>
            <a:r>
              <a:rPr lang="en-US" sz="1700" dirty="0">
                <a:solidFill>
                  <a:srgbClr val="52586B"/>
                </a:solidFill>
                <a:latin typeface="Funnel Sans" pitchFamily="34" charset="0"/>
                <a:ea typeface="Funnel Sans" pitchFamily="34" charset="-122"/>
                <a:cs typeface="Funnel Sans" pitchFamily="34" charset="-120"/>
              </a:rPr>
              <a:t>(Giá rẻ, hút khách) Dễ tiếp cận, thu hút khách hàng mới.</a:t>
            </a:r>
            <a:endParaRPr lang="en-US" sz="1700" dirty="0"/>
          </a:p>
        </p:txBody>
      </p:sp>
      <p:sp>
        <p:nvSpPr>
          <p:cNvPr id="18" name="Text 13"/>
          <p:cNvSpPr/>
          <p:nvPr/>
        </p:nvSpPr>
        <p:spPr>
          <a:xfrm>
            <a:off x="757357" y="7289006"/>
            <a:ext cx="13115687" cy="346234"/>
          </a:xfrm>
          <a:prstGeom prst="rect">
            <a:avLst/>
          </a:prstGeom>
          <a:noFill/>
          <a:ln/>
        </p:spPr>
        <p:txBody>
          <a:bodyPr wrap="none" lIns="0" tIns="0" rIns="0" bIns="0" rtlCol="0" anchor="t"/>
          <a:lstStyle/>
          <a:p>
            <a:pPr marL="0" indent="0" algn="l">
              <a:lnSpc>
                <a:spcPts val="2700"/>
              </a:lnSpc>
              <a:buNone/>
            </a:pPr>
            <a:r>
              <a:rPr lang="en-US" sz="1700" dirty="0">
                <a:solidFill>
                  <a:srgbClr val="52586B"/>
                </a:solidFill>
                <a:latin typeface="Funnel Sans" pitchFamily="34" charset="0"/>
                <a:ea typeface="Funnel Sans" pitchFamily="34" charset="-122"/>
                <a:cs typeface="Funnel Sans" pitchFamily="34" charset="-120"/>
              </a:rPr>
              <a:t>Nguyên tắc: Luôn trình bày gói B nổi bật nhất vì đây là gói mang lại lợi nhuận chính cho spa.</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15472"/>
            <a:ext cx="10968633" cy="566976"/>
          </a:xfrm>
          <a:prstGeom prst="rect">
            <a:avLst/>
          </a:prstGeom>
          <a:noFill/>
          <a:ln/>
        </p:spPr>
        <p:txBody>
          <a:bodyPr wrap="none" lIns="0" tIns="0" rIns="0" bIns="0" rtlCol="0" anchor="t"/>
          <a:lstStyle/>
          <a:p>
            <a:pPr marL="0" indent="0" algn="l">
              <a:lnSpc>
                <a:spcPts val="4450"/>
              </a:lnSpc>
              <a:buNone/>
            </a:pPr>
            <a:r>
              <a:rPr lang="en-US" sz="3550" dirty="0">
                <a:solidFill>
                  <a:srgbClr val="204C8E"/>
                </a:solidFill>
                <a:latin typeface="Mona Sans Semi Bold" pitchFamily="34" charset="0"/>
                <a:ea typeface="Mona Sans Semi Bold" pitchFamily="34" charset="-122"/>
                <a:cs typeface="Mona Sans Semi Bold" pitchFamily="34" charset="-120"/>
              </a:rPr>
              <a:t>Gia Tăng Giá Trị Gói Dịch Vụ "Cuối Năm Phải Làm"</a:t>
            </a:r>
            <a:endParaRPr lang="en-US" sz="3550" dirty="0"/>
          </a:p>
        </p:txBody>
      </p:sp>
      <p:sp>
        <p:nvSpPr>
          <p:cNvPr id="3" name="Text 1"/>
          <p:cNvSpPr/>
          <p:nvPr/>
        </p:nvSpPr>
        <p:spPr>
          <a:xfrm>
            <a:off x="793790" y="1936075"/>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Để gói dịch vụ trở nên hấp dẫn hơn, hãy bổ sung những "giá trị tăng thêm" nhỏ nhưng hiệu quả.</a:t>
            </a:r>
            <a:endParaRPr lang="en-US" sz="1750" dirty="0"/>
          </a:p>
        </p:txBody>
      </p:sp>
      <p:sp>
        <p:nvSpPr>
          <p:cNvPr id="4" name="Shape 2"/>
          <p:cNvSpPr/>
          <p:nvPr/>
        </p:nvSpPr>
        <p:spPr>
          <a:xfrm>
            <a:off x="793790" y="2554129"/>
            <a:ext cx="6407944" cy="1957507"/>
          </a:xfrm>
          <a:prstGeom prst="roundRect">
            <a:avLst>
              <a:gd name="adj" fmla="val 4867"/>
            </a:avLst>
          </a:prstGeom>
          <a:solidFill>
            <a:srgbClr val="FFFFFF">
              <a:alpha val="95000"/>
            </a:srgbClr>
          </a:solidFill>
          <a:ln w="30480">
            <a:solidFill>
              <a:srgbClr val="C8CACF"/>
            </a:solidFill>
            <a:prstDash val="solid"/>
          </a:ln>
        </p:spPr>
        <p:txBody>
          <a:bodyPr/>
          <a:lstStyle/>
          <a:p>
            <a:endParaRPr lang="en-US"/>
          </a:p>
        </p:txBody>
      </p:sp>
      <p:pic>
        <p:nvPicPr>
          <p:cNvPr id="5" name="Image 0" descr="preencoded.png"/>
          <p:cNvPicPr>
            <a:picLocks noChangeAspect="1"/>
          </p:cNvPicPr>
          <p:nvPr/>
        </p:nvPicPr>
        <p:blipFill>
          <a:blip r:embed="rId3"/>
          <a:stretch>
            <a:fillRect/>
          </a:stretch>
        </p:blipFill>
        <p:spPr>
          <a:xfrm>
            <a:off x="688181" y="2448520"/>
            <a:ext cx="272177" cy="272177"/>
          </a:xfrm>
          <a:prstGeom prst="rect">
            <a:avLst/>
          </a:prstGeom>
        </p:spPr>
      </p:pic>
      <p:pic>
        <p:nvPicPr>
          <p:cNvPr id="6" name="Image 1" descr="preencoded.png"/>
          <p:cNvPicPr>
            <a:picLocks noChangeAspect="1"/>
          </p:cNvPicPr>
          <p:nvPr/>
        </p:nvPicPr>
        <p:blipFill>
          <a:blip r:embed="rId4"/>
          <a:stretch>
            <a:fillRect/>
          </a:stretch>
        </p:blipFill>
        <p:spPr>
          <a:xfrm>
            <a:off x="7035165" y="4345067"/>
            <a:ext cx="272177" cy="272177"/>
          </a:xfrm>
          <a:prstGeom prst="rect">
            <a:avLst/>
          </a:prstGeom>
        </p:spPr>
      </p:pic>
      <p:sp>
        <p:nvSpPr>
          <p:cNvPr id="7" name="Text 3"/>
          <p:cNvSpPr/>
          <p:nvPr/>
        </p:nvSpPr>
        <p:spPr>
          <a:xfrm>
            <a:off x="1164431" y="2924770"/>
            <a:ext cx="2885003"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Tặng mặt nạ cao cấp</a:t>
            </a:r>
            <a:endParaRPr lang="en-US" sz="2200" dirty="0"/>
          </a:p>
        </p:txBody>
      </p:sp>
      <p:sp>
        <p:nvSpPr>
          <p:cNvPr id="8" name="Text 4"/>
          <p:cNvSpPr/>
          <p:nvPr/>
        </p:nvSpPr>
        <p:spPr>
          <a:xfrm>
            <a:off x="1164431" y="3415189"/>
            <a:ext cx="5666661"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Tăng cường hiệu quả và cảm giác được chăm sóc đặc biệt.</a:t>
            </a:r>
            <a:endParaRPr lang="en-US" sz="1750" dirty="0"/>
          </a:p>
        </p:txBody>
      </p:sp>
      <p:sp>
        <p:nvSpPr>
          <p:cNvPr id="9" name="Shape 5"/>
          <p:cNvSpPr/>
          <p:nvPr/>
        </p:nvSpPr>
        <p:spPr>
          <a:xfrm>
            <a:off x="7428548" y="2554129"/>
            <a:ext cx="6408063" cy="1957507"/>
          </a:xfrm>
          <a:prstGeom prst="roundRect">
            <a:avLst>
              <a:gd name="adj" fmla="val 4867"/>
            </a:avLst>
          </a:prstGeom>
          <a:solidFill>
            <a:srgbClr val="FFFFFF">
              <a:alpha val="95000"/>
            </a:srgbClr>
          </a:solidFill>
          <a:ln w="30480">
            <a:solidFill>
              <a:srgbClr val="C8CACF"/>
            </a:solidFill>
            <a:prstDash val="solid"/>
          </a:ln>
        </p:spPr>
        <p:txBody>
          <a:bodyPr/>
          <a:lstStyle/>
          <a:p>
            <a:endParaRPr lang="en-US"/>
          </a:p>
        </p:txBody>
      </p:sp>
      <p:pic>
        <p:nvPicPr>
          <p:cNvPr id="10" name="Image 2" descr="preencoded.png"/>
          <p:cNvPicPr>
            <a:picLocks noChangeAspect="1"/>
          </p:cNvPicPr>
          <p:nvPr/>
        </p:nvPicPr>
        <p:blipFill>
          <a:blip r:embed="rId3"/>
          <a:stretch>
            <a:fillRect/>
          </a:stretch>
        </p:blipFill>
        <p:spPr>
          <a:xfrm>
            <a:off x="7322939" y="2448520"/>
            <a:ext cx="272177" cy="272177"/>
          </a:xfrm>
          <a:prstGeom prst="rect">
            <a:avLst/>
          </a:prstGeom>
        </p:spPr>
      </p:pic>
      <p:pic>
        <p:nvPicPr>
          <p:cNvPr id="11" name="Image 3" descr="preencoded.png"/>
          <p:cNvPicPr>
            <a:picLocks noChangeAspect="1"/>
          </p:cNvPicPr>
          <p:nvPr/>
        </p:nvPicPr>
        <p:blipFill>
          <a:blip r:embed="rId4"/>
          <a:stretch>
            <a:fillRect/>
          </a:stretch>
        </p:blipFill>
        <p:spPr>
          <a:xfrm>
            <a:off x="13670042" y="4345067"/>
            <a:ext cx="272177" cy="272177"/>
          </a:xfrm>
          <a:prstGeom prst="rect">
            <a:avLst/>
          </a:prstGeom>
        </p:spPr>
      </p:pic>
      <p:sp>
        <p:nvSpPr>
          <p:cNvPr id="12" name="Text 6"/>
          <p:cNvSpPr/>
          <p:nvPr/>
        </p:nvSpPr>
        <p:spPr>
          <a:xfrm>
            <a:off x="7799189" y="2924770"/>
            <a:ext cx="4696658"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Tặng 15 phút massage đầu vai gáy</a:t>
            </a:r>
            <a:endParaRPr lang="en-US" sz="2200" dirty="0"/>
          </a:p>
        </p:txBody>
      </p:sp>
      <p:sp>
        <p:nvSpPr>
          <p:cNvPr id="13" name="Text 7"/>
          <p:cNvSpPr/>
          <p:nvPr/>
        </p:nvSpPr>
        <p:spPr>
          <a:xfrm>
            <a:off x="7799189" y="3415189"/>
            <a:ext cx="566678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Giúp khách hàng thư giãn tối đa, giảm căng thẳng cuối năm.</a:t>
            </a:r>
            <a:endParaRPr lang="en-US" sz="1750" dirty="0"/>
          </a:p>
        </p:txBody>
      </p:sp>
      <p:sp>
        <p:nvSpPr>
          <p:cNvPr id="14" name="Shape 8"/>
          <p:cNvSpPr/>
          <p:nvPr/>
        </p:nvSpPr>
        <p:spPr>
          <a:xfrm>
            <a:off x="793790" y="4738449"/>
            <a:ext cx="6407944" cy="1957507"/>
          </a:xfrm>
          <a:prstGeom prst="roundRect">
            <a:avLst>
              <a:gd name="adj" fmla="val 4867"/>
            </a:avLst>
          </a:prstGeom>
          <a:solidFill>
            <a:srgbClr val="FFFFFF">
              <a:alpha val="95000"/>
            </a:srgbClr>
          </a:solidFill>
          <a:ln w="30480">
            <a:solidFill>
              <a:srgbClr val="C8CACF"/>
            </a:solidFill>
            <a:prstDash val="solid"/>
          </a:ln>
        </p:spPr>
        <p:txBody>
          <a:bodyPr/>
          <a:lstStyle/>
          <a:p>
            <a:endParaRPr lang="en-US"/>
          </a:p>
        </p:txBody>
      </p:sp>
      <p:pic>
        <p:nvPicPr>
          <p:cNvPr id="15" name="Image 4" descr="preencoded.png"/>
          <p:cNvPicPr>
            <a:picLocks noChangeAspect="1"/>
          </p:cNvPicPr>
          <p:nvPr/>
        </p:nvPicPr>
        <p:blipFill>
          <a:blip r:embed="rId3"/>
          <a:stretch>
            <a:fillRect/>
          </a:stretch>
        </p:blipFill>
        <p:spPr>
          <a:xfrm>
            <a:off x="688181" y="4632841"/>
            <a:ext cx="272177" cy="272177"/>
          </a:xfrm>
          <a:prstGeom prst="rect">
            <a:avLst/>
          </a:prstGeom>
        </p:spPr>
      </p:pic>
      <p:pic>
        <p:nvPicPr>
          <p:cNvPr id="16" name="Image 5" descr="preencoded.png"/>
          <p:cNvPicPr>
            <a:picLocks noChangeAspect="1"/>
          </p:cNvPicPr>
          <p:nvPr/>
        </p:nvPicPr>
        <p:blipFill>
          <a:blip r:embed="rId4"/>
          <a:stretch>
            <a:fillRect/>
          </a:stretch>
        </p:blipFill>
        <p:spPr>
          <a:xfrm>
            <a:off x="7035165" y="6529387"/>
            <a:ext cx="272177" cy="272177"/>
          </a:xfrm>
          <a:prstGeom prst="rect">
            <a:avLst/>
          </a:prstGeom>
        </p:spPr>
      </p:pic>
      <p:sp>
        <p:nvSpPr>
          <p:cNvPr id="17" name="Text 9"/>
          <p:cNvSpPr/>
          <p:nvPr/>
        </p:nvSpPr>
        <p:spPr>
          <a:xfrm>
            <a:off x="1164431" y="510909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Tặng liệu trình thử</a:t>
            </a:r>
            <a:endParaRPr lang="en-US" sz="2200" dirty="0"/>
          </a:p>
        </p:txBody>
      </p:sp>
      <p:sp>
        <p:nvSpPr>
          <p:cNvPr id="18" name="Text 10"/>
          <p:cNvSpPr/>
          <p:nvPr/>
        </p:nvSpPr>
        <p:spPr>
          <a:xfrm>
            <a:off x="1164431" y="5599509"/>
            <a:ext cx="5666661"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Ví dụ: uống detox, xông thải độc. Khuyến khích trải nghiệm dịch vụ mới.</a:t>
            </a:r>
            <a:endParaRPr lang="en-US" sz="1750" dirty="0"/>
          </a:p>
        </p:txBody>
      </p:sp>
      <p:sp>
        <p:nvSpPr>
          <p:cNvPr id="19" name="Shape 11"/>
          <p:cNvSpPr/>
          <p:nvPr/>
        </p:nvSpPr>
        <p:spPr>
          <a:xfrm>
            <a:off x="7428548" y="4738449"/>
            <a:ext cx="6408063" cy="1957507"/>
          </a:xfrm>
          <a:prstGeom prst="roundRect">
            <a:avLst>
              <a:gd name="adj" fmla="val 4867"/>
            </a:avLst>
          </a:prstGeom>
          <a:solidFill>
            <a:srgbClr val="FFFFFF">
              <a:alpha val="95000"/>
            </a:srgbClr>
          </a:solidFill>
          <a:ln w="30480">
            <a:solidFill>
              <a:srgbClr val="C8CACF"/>
            </a:solidFill>
            <a:prstDash val="solid"/>
          </a:ln>
        </p:spPr>
        <p:txBody>
          <a:bodyPr/>
          <a:lstStyle/>
          <a:p>
            <a:endParaRPr lang="en-US"/>
          </a:p>
        </p:txBody>
      </p:sp>
      <p:pic>
        <p:nvPicPr>
          <p:cNvPr id="20" name="Image 6" descr="preencoded.png"/>
          <p:cNvPicPr>
            <a:picLocks noChangeAspect="1"/>
          </p:cNvPicPr>
          <p:nvPr/>
        </p:nvPicPr>
        <p:blipFill>
          <a:blip r:embed="rId3"/>
          <a:stretch>
            <a:fillRect/>
          </a:stretch>
        </p:blipFill>
        <p:spPr>
          <a:xfrm>
            <a:off x="7322939" y="4632841"/>
            <a:ext cx="272177" cy="272177"/>
          </a:xfrm>
          <a:prstGeom prst="rect">
            <a:avLst/>
          </a:prstGeom>
        </p:spPr>
      </p:pic>
      <p:pic>
        <p:nvPicPr>
          <p:cNvPr id="21" name="Image 7" descr="preencoded.png"/>
          <p:cNvPicPr>
            <a:picLocks noChangeAspect="1"/>
          </p:cNvPicPr>
          <p:nvPr/>
        </p:nvPicPr>
        <p:blipFill>
          <a:blip r:embed="rId4"/>
          <a:stretch>
            <a:fillRect/>
          </a:stretch>
        </p:blipFill>
        <p:spPr>
          <a:xfrm>
            <a:off x="13670042" y="6529387"/>
            <a:ext cx="272177" cy="272177"/>
          </a:xfrm>
          <a:prstGeom prst="rect">
            <a:avLst/>
          </a:prstGeom>
        </p:spPr>
      </p:pic>
      <p:sp>
        <p:nvSpPr>
          <p:cNvPr id="22" name="Text 12"/>
          <p:cNvSpPr/>
          <p:nvPr/>
        </p:nvSpPr>
        <p:spPr>
          <a:xfrm>
            <a:off x="7799189" y="510909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Voucher 50-100k</a:t>
            </a:r>
            <a:endParaRPr lang="en-US" sz="2200" dirty="0"/>
          </a:p>
        </p:txBody>
      </p:sp>
      <p:sp>
        <p:nvSpPr>
          <p:cNvPr id="23" name="Text 13"/>
          <p:cNvSpPr/>
          <p:nvPr/>
        </p:nvSpPr>
        <p:spPr>
          <a:xfrm>
            <a:off x="7799189" y="5599509"/>
            <a:ext cx="566678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Kích thích khách quay lại vào lần sau, tăng lòng trung thành.</a:t>
            </a:r>
            <a:endParaRPr lang="en-US" sz="1750" dirty="0"/>
          </a:p>
        </p:txBody>
      </p:sp>
      <p:sp>
        <p:nvSpPr>
          <p:cNvPr id="24" name="Text 14"/>
          <p:cNvSpPr/>
          <p:nvPr/>
        </p:nvSpPr>
        <p:spPr>
          <a:xfrm>
            <a:off x="793790" y="6951107"/>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Những giá trị gia tăng này giúp khách hàng cảm thấy "hời" mà không tốn quá nhiều chi phí cho spa.</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74088"/>
            <a:ext cx="9948743" cy="566976"/>
          </a:xfrm>
          <a:prstGeom prst="rect">
            <a:avLst/>
          </a:prstGeom>
          <a:noFill/>
          <a:ln/>
        </p:spPr>
        <p:txBody>
          <a:bodyPr wrap="none" lIns="0" tIns="0" rIns="0" bIns="0" rtlCol="0" anchor="t"/>
          <a:lstStyle/>
          <a:p>
            <a:pPr marL="0" indent="0" algn="l">
              <a:lnSpc>
                <a:spcPts val="4450"/>
              </a:lnSpc>
              <a:buNone/>
            </a:pPr>
            <a:r>
              <a:rPr lang="en-US" sz="3550" dirty="0">
                <a:solidFill>
                  <a:srgbClr val="204C8E"/>
                </a:solidFill>
                <a:latin typeface="Mona Sans Semi Bold" pitchFamily="34" charset="0"/>
                <a:ea typeface="Mona Sans Semi Bold" pitchFamily="34" charset="-122"/>
                <a:cs typeface="Mona Sans Semi Bold" pitchFamily="34" charset="-120"/>
              </a:rPr>
              <a:t>Thiết Kế Bảng Giá: Chuyên Nghiệp Hút Khách</a:t>
            </a:r>
            <a:endParaRPr lang="en-US" sz="3550" dirty="0"/>
          </a:p>
        </p:txBody>
      </p:sp>
      <p:sp>
        <p:nvSpPr>
          <p:cNvPr id="3" name="Text 1"/>
          <p:cNvSpPr/>
          <p:nvPr/>
        </p:nvSpPr>
        <p:spPr>
          <a:xfrm>
            <a:off x="793790" y="2294692"/>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Một bảng giá đẹp, rõ ràng và chuyên nghiệp sẽ củng cố niềm tin và thúc đẩy quyết định mua của khách hàng.</a:t>
            </a:r>
            <a:endParaRPr lang="en-US" sz="1750" dirty="0"/>
          </a:p>
        </p:txBody>
      </p:sp>
      <p:sp>
        <p:nvSpPr>
          <p:cNvPr id="4" name="Shape 2"/>
          <p:cNvSpPr/>
          <p:nvPr/>
        </p:nvSpPr>
        <p:spPr>
          <a:xfrm>
            <a:off x="793790" y="2912745"/>
            <a:ext cx="4196358" cy="1730812"/>
          </a:xfrm>
          <a:prstGeom prst="roundRect">
            <a:avLst>
              <a:gd name="adj" fmla="val 8453"/>
            </a:avLst>
          </a:prstGeom>
          <a:solidFill>
            <a:srgbClr val="FFFFFF">
              <a:alpha val="95000"/>
            </a:srgbClr>
          </a:solidFill>
          <a:ln w="30480">
            <a:solidFill>
              <a:srgbClr val="C8CACF"/>
            </a:solidFill>
            <a:prstDash val="solid"/>
          </a:ln>
        </p:spPr>
        <p:txBody>
          <a:bodyPr/>
          <a:lstStyle/>
          <a:p>
            <a:endParaRPr lang="en-US"/>
          </a:p>
        </p:txBody>
      </p:sp>
      <p:sp>
        <p:nvSpPr>
          <p:cNvPr id="5" name="Shape 3"/>
          <p:cNvSpPr/>
          <p:nvPr/>
        </p:nvSpPr>
        <p:spPr>
          <a:xfrm>
            <a:off x="763310" y="2912745"/>
            <a:ext cx="121920" cy="1730812"/>
          </a:xfrm>
          <a:prstGeom prst="roundRect">
            <a:avLst>
              <a:gd name="adj" fmla="val 78139"/>
            </a:avLst>
          </a:prstGeom>
          <a:solidFill>
            <a:srgbClr val="373B48"/>
          </a:solidFill>
          <a:ln/>
        </p:spPr>
        <p:txBody>
          <a:bodyPr/>
          <a:lstStyle/>
          <a:p>
            <a:endParaRPr lang="en-US"/>
          </a:p>
        </p:txBody>
      </p:sp>
      <p:sp>
        <p:nvSpPr>
          <p:cNvPr id="6" name="Text 4"/>
          <p:cNvSpPr/>
          <p:nvPr/>
        </p:nvSpPr>
        <p:spPr>
          <a:xfrm>
            <a:off x="1142524" y="31700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Tên gói rõ ràng</a:t>
            </a:r>
            <a:endParaRPr lang="en-US" sz="2200" dirty="0"/>
          </a:p>
        </p:txBody>
      </p:sp>
      <p:sp>
        <p:nvSpPr>
          <p:cNvPr id="7" name="Text 5"/>
          <p:cNvSpPr/>
          <p:nvPr/>
        </p:nvSpPr>
        <p:spPr>
          <a:xfrm>
            <a:off x="1142524" y="3660458"/>
            <a:ext cx="359033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Dễ hiểu, dễ nhớ và nhấn mạnh kết quả.</a:t>
            </a:r>
            <a:endParaRPr lang="en-US" sz="1750" dirty="0"/>
          </a:p>
        </p:txBody>
      </p:sp>
      <p:sp>
        <p:nvSpPr>
          <p:cNvPr id="8" name="Shape 6"/>
          <p:cNvSpPr/>
          <p:nvPr/>
        </p:nvSpPr>
        <p:spPr>
          <a:xfrm>
            <a:off x="5216962" y="2912745"/>
            <a:ext cx="4196358" cy="1730812"/>
          </a:xfrm>
          <a:prstGeom prst="roundRect">
            <a:avLst>
              <a:gd name="adj" fmla="val 8453"/>
            </a:avLst>
          </a:prstGeom>
          <a:solidFill>
            <a:srgbClr val="FFFFFF">
              <a:alpha val="95000"/>
            </a:srgbClr>
          </a:solidFill>
          <a:ln w="30480">
            <a:solidFill>
              <a:srgbClr val="C8CACF"/>
            </a:solidFill>
            <a:prstDash val="solid"/>
          </a:ln>
        </p:spPr>
        <p:txBody>
          <a:bodyPr/>
          <a:lstStyle/>
          <a:p>
            <a:endParaRPr lang="en-US"/>
          </a:p>
        </p:txBody>
      </p:sp>
      <p:sp>
        <p:nvSpPr>
          <p:cNvPr id="9" name="Shape 7"/>
          <p:cNvSpPr/>
          <p:nvPr/>
        </p:nvSpPr>
        <p:spPr>
          <a:xfrm>
            <a:off x="5186482" y="2912745"/>
            <a:ext cx="121920" cy="1730812"/>
          </a:xfrm>
          <a:prstGeom prst="roundRect">
            <a:avLst>
              <a:gd name="adj" fmla="val 78139"/>
            </a:avLst>
          </a:prstGeom>
          <a:solidFill>
            <a:srgbClr val="373B48"/>
          </a:solidFill>
          <a:ln/>
        </p:spPr>
        <p:txBody>
          <a:bodyPr/>
          <a:lstStyle/>
          <a:p>
            <a:endParaRPr lang="en-US"/>
          </a:p>
        </p:txBody>
      </p:sp>
      <p:sp>
        <p:nvSpPr>
          <p:cNvPr id="10" name="Text 8"/>
          <p:cNvSpPr/>
          <p:nvPr/>
        </p:nvSpPr>
        <p:spPr>
          <a:xfrm>
            <a:off x="5565696" y="3170039"/>
            <a:ext cx="3208973"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Mô tả kết quả mong đợi</a:t>
            </a:r>
            <a:endParaRPr lang="en-US" sz="2200" dirty="0"/>
          </a:p>
        </p:txBody>
      </p:sp>
      <p:sp>
        <p:nvSpPr>
          <p:cNvPr id="11" name="Text 9"/>
          <p:cNvSpPr/>
          <p:nvPr/>
        </p:nvSpPr>
        <p:spPr>
          <a:xfrm>
            <a:off x="5565696" y="3660458"/>
            <a:ext cx="359033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Đánh đúng tâm lý và nhu cầu của khách hàng.</a:t>
            </a:r>
            <a:endParaRPr lang="en-US" sz="1750" dirty="0"/>
          </a:p>
        </p:txBody>
      </p:sp>
      <p:sp>
        <p:nvSpPr>
          <p:cNvPr id="12" name="Shape 10"/>
          <p:cNvSpPr/>
          <p:nvPr/>
        </p:nvSpPr>
        <p:spPr>
          <a:xfrm>
            <a:off x="9640133" y="2912745"/>
            <a:ext cx="4196358" cy="1730812"/>
          </a:xfrm>
          <a:prstGeom prst="roundRect">
            <a:avLst>
              <a:gd name="adj" fmla="val 8453"/>
            </a:avLst>
          </a:prstGeom>
          <a:solidFill>
            <a:srgbClr val="FFFFFF">
              <a:alpha val="95000"/>
            </a:srgbClr>
          </a:solidFill>
          <a:ln w="30480">
            <a:solidFill>
              <a:srgbClr val="C8CACF"/>
            </a:solidFill>
            <a:prstDash val="solid"/>
          </a:ln>
        </p:spPr>
        <p:txBody>
          <a:bodyPr/>
          <a:lstStyle/>
          <a:p>
            <a:endParaRPr lang="en-US"/>
          </a:p>
        </p:txBody>
      </p:sp>
      <p:sp>
        <p:nvSpPr>
          <p:cNvPr id="13" name="Shape 11"/>
          <p:cNvSpPr/>
          <p:nvPr/>
        </p:nvSpPr>
        <p:spPr>
          <a:xfrm>
            <a:off x="9609653" y="2912745"/>
            <a:ext cx="121920" cy="1730812"/>
          </a:xfrm>
          <a:prstGeom prst="roundRect">
            <a:avLst>
              <a:gd name="adj" fmla="val 78139"/>
            </a:avLst>
          </a:prstGeom>
          <a:solidFill>
            <a:srgbClr val="373B48"/>
          </a:solidFill>
          <a:ln/>
        </p:spPr>
        <p:txBody>
          <a:bodyPr/>
          <a:lstStyle/>
          <a:p>
            <a:endParaRPr lang="en-US"/>
          </a:p>
        </p:txBody>
      </p:sp>
      <p:sp>
        <p:nvSpPr>
          <p:cNvPr id="14" name="Text 12"/>
          <p:cNvSpPr/>
          <p:nvPr/>
        </p:nvSpPr>
        <p:spPr>
          <a:xfrm>
            <a:off x="9988868" y="31700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Thời gian thực hiện</a:t>
            </a:r>
            <a:endParaRPr lang="en-US" sz="2200" dirty="0"/>
          </a:p>
        </p:txBody>
      </p:sp>
      <p:sp>
        <p:nvSpPr>
          <p:cNvPr id="15" name="Text 13"/>
          <p:cNvSpPr/>
          <p:nvPr/>
        </p:nvSpPr>
        <p:spPr>
          <a:xfrm>
            <a:off x="9988868" y="3660458"/>
            <a:ext cx="359033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Thông tin minh bạch giúp khách hàng sắp xếp lịch trình.</a:t>
            </a:r>
            <a:endParaRPr lang="en-US" sz="1750" dirty="0"/>
          </a:p>
        </p:txBody>
      </p:sp>
      <p:sp>
        <p:nvSpPr>
          <p:cNvPr id="16" name="Shape 14"/>
          <p:cNvSpPr/>
          <p:nvPr/>
        </p:nvSpPr>
        <p:spPr>
          <a:xfrm>
            <a:off x="793790" y="4870371"/>
            <a:ext cx="4196358" cy="2085142"/>
          </a:xfrm>
          <a:prstGeom prst="roundRect">
            <a:avLst>
              <a:gd name="adj" fmla="val 7017"/>
            </a:avLst>
          </a:prstGeom>
          <a:solidFill>
            <a:srgbClr val="FFFFFF">
              <a:alpha val="95000"/>
            </a:srgbClr>
          </a:solidFill>
          <a:ln w="30480">
            <a:solidFill>
              <a:srgbClr val="C8CACF"/>
            </a:solidFill>
            <a:prstDash val="solid"/>
          </a:ln>
        </p:spPr>
        <p:txBody>
          <a:bodyPr/>
          <a:lstStyle/>
          <a:p>
            <a:endParaRPr lang="en-US"/>
          </a:p>
        </p:txBody>
      </p:sp>
      <p:sp>
        <p:nvSpPr>
          <p:cNvPr id="17" name="Shape 15"/>
          <p:cNvSpPr/>
          <p:nvPr/>
        </p:nvSpPr>
        <p:spPr>
          <a:xfrm>
            <a:off x="763310" y="4870371"/>
            <a:ext cx="121920" cy="2085142"/>
          </a:xfrm>
          <a:prstGeom prst="roundRect">
            <a:avLst>
              <a:gd name="adj" fmla="val 78139"/>
            </a:avLst>
          </a:prstGeom>
          <a:solidFill>
            <a:srgbClr val="373B48"/>
          </a:solidFill>
          <a:ln/>
        </p:spPr>
        <p:txBody>
          <a:bodyPr/>
          <a:lstStyle/>
          <a:p>
            <a:endParaRPr lang="en-US"/>
          </a:p>
        </p:txBody>
      </p:sp>
      <p:sp>
        <p:nvSpPr>
          <p:cNvPr id="18" name="Text 16"/>
          <p:cNvSpPr/>
          <p:nvPr/>
        </p:nvSpPr>
        <p:spPr>
          <a:xfrm>
            <a:off x="1142524" y="5127665"/>
            <a:ext cx="3215402"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Giá gạch (giảm 15-20%)</a:t>
            </a:r>
            <a:endParaRPr lang="en-US" sz="2200" dirty="0"/>
          </a:p>
        </p:txBody>
      </p:sp>
      <p:sp>
        <p:nvSpPr>
          <p:cNvPr id="19" name="Text 17"/>
          <p:cNvSpPr/>
          <p:nvPr/>
        </p:nvSpPr>
        <p:spPr>
          <a:xfrm>
            <a:off x="1142524" y="5618083"/>
            <a:ext cx="359033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Tạo cảm giác ưu đãi đặc biệt cho dịp cuối năm.</a:t>
            </a:r>
            <a:endParaRPr lang="en-US" sz="1750" dirty="0"/>
          </a:p>
        </p:txBody>
      </p:sp>
      <p:sp>
        <p:nvSpPr>
          <p:cNvPr id="20" name="Shape 18"/>
          <p:cNvSpPr/>
          <p:nvPr/>
        </p:nvSpPr>
        <p:spPr>
          <a:xfrm>
            <a:off x="5216962" y="4870371"/>
            <a:ext cx="4196358" cy="2085142"/>
          </a:xfrm>
          <a:prstGeom prst="roundRect">
            <a:avLst>
              <a:gd name="adj" fmla="val 7017"/>
            </a:avLst>
          </a:prstGeom>
          <a:solidFill>
            <a:srgbClr val="FFFFFF">
              <a:alpha val="95000"/>
            </a:srgbClr>
          </a:solidFill>
          <a:ln w="30480">
            <a:solidFill>
              <a:srgbClr val="C8CACF"/>
            </a:solidFill>
            <a:prstDash val="solid"/>
          </a:ln>
        </p:spPr>
        <p:txBody>
          <a:bodyPr/>
          <a:lstStyle/>
          <a:p>
            <a:endParaRPr lang="en-US"/>
          </a:p>
        </p:txBody>
      </p:sp>
      <p:sp>
        <p:nvSpPr>
          <p:cNvPr id="21" name="Shape 19"/>
          <p:cNvSpPr/>
          <p:nvPr/>
        </p:nvSpPr>
        <p:spPr>
          <a:xfrm>
            <a:off x="5186482" y="4870371"/>
            <a:ext cx="121920" cy="2085142"/>
          </a:xfrm>
          <a:prstGeom prst="roundRect">
            <a:avLst>
              <a:gd name="adj" fmla="val 78139"/>
            </a:avLst>
          </a:prstGeom>
          <a:solidFill>
            <a:srgbClr val="373B48"/>
          </a:solidFill>
          <a:ln/>
        </p:spPr>
        <p:txBody>
          <a:bodyPr/>
          <a:lstStyle/>
          <a:p>
            <a:endParaRPr lang="en-US"/>
          </a:p>
        </p:txBody>
      </p:sp>
      <p:sp>
        <p:nvSpPr>
          <p:cNvPr id="22" name="Text 20"/>
          <p:cNvSpPr/>
          <p:nvPr/>
        </p:nvSpPr>
        <p:spPr>
          <a:xfrm>
            <a:off x="5565696" y="5127665"/>
            <a:ext cx="3590330" cy="708660"/>
          </a:xfrm>
          <a:prstGeom prst="rect">
            <a:avLst/>
          </a:prstGeom>
          <a:noFill/>
          <a:ln/>
        </p:spPr>
        <p:txBody>
          <a:bodyPr wrap="squar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Lợi ích nổi bật &amp; Quà tặng kèm</a:t>
            </a:r>
            <a:endParaRPr lang="en-US" sz="2200" dirty="0"/>
          </a:p>
        </p:txBody>
      </p:sp>
      <p:sp>
        <p:nvSpPr>
          <p:cNvPr id="23" name="Text 21"/>
          <p:cNvSpPr/>
          <p:nvPr/>
        </p:nvSpPr>
        <p:spPr>
          <a:xfrm>
            <a:off x="5565696" y="5972413"/>
            <a:ext cx="359033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Nhấn mạnh giá trị độc đáo và phần thưởng cho khách hàng.</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8670" y="619720"/>
            <a:ext cx="9872067" cy="563404"/>
          </a:xfrm>
          <a:prstGeom prst="rect">
            <a:avLst/>
          </a:prstGeom>
          <a:noFill/>
          <a:ln/>
        </p:spPr>
        <p:txBody>
          <a:bodyPr wrap="none" lIns="0" tIns="0" rIns="0" bIns="0" rtlCol="0" anchor="t"/>
          <a:lstStyle/>
          <a:p>
            <a:pPr marL="0" indent="0" algn="l">
              <a:lnSpc>
                <a:spcPts val="4400"/>
              </a:lnSpc>
              <a:buNone/>
            </a:pPr>
            <a:r>
              <a:rPr lang="en-US" sz="3500" dirty="0">
                <a:solidFill>
                  <a:srgbClr val="204C8E"/>
                </a:solidFill>
                <a:latin typeface="Mona Sans Semi Bold" pitchFamily="34" charset="0"/>
                <a:ea typeface="Mona Sans Semi Bold" pitchFamily="34" charset="-122"/>
                <a:cs typeface="Mona Sans Semi Bold" pitchFamily="34" charset="-120"/>
              </a:rPr>
              <a:t>Gắn Deadline &amp; Số Lượng: Kích Cầu Hiệu Quả</a:t>
            </a:r>
            <a:endParaRPr lang="en-US" sz="3500" dirty="0"/>
          </a:p>
        </p:txBody>
      </p:sp>
      <p:sp>
        <p:nvSpPr>
          <p:cNvPr id="3" name="Text 1"/>
          <p:cNvSpPr/>
          <p:nvPr/>
        </p:nvSpPr>
        <p:spPr>
          <a:xfrm>
            <a:off x="788670" y="1633776"/>
            <a:ext cx="13053060" cy="360521"/>
          </a:xfrm>
          <a:prstGeom prst="rect">
            <a:avLst/>
          </a:prstGeom>
          <a:noFill/>
          <a:ln/>
        </p:spPr>
        <p:txBody>
          <a:bodyPr wrap="none" lIns="0" tIns="0" rIns="0" bIns="0" rtlCol="0" anchor="t"/>
          <a:lstStyle/>
          <a:p>
            <a:pPr marL="0" indent="0" algn="l">
              <a:lnSpc>
                <a:spcPts val="2800"/>
              </a:lnSpc>
              <a:buNone/>
            </a:pPr>
            <a:r>
              <a:rPr lang="en-US" sz="1750" dirty="0">
                <a:solidFill>
                  <a:srgbClr val="52586B"/>
                </a:solidFill>
                <a:latin typeface="Funnel Sans" pitchFamily="34" charset="0"/>
                <a:ea typeface="Funnel Sans" pitchFamily="34" charset="-122"/>
                <a:cs typeface="Funnel Sans" pitchFamily="34" charset="-120"/>
              </a:rPr>
              <a:t>Tạo sự khan hiếm và cấp bách là chìa khóa để thúc đẩy khách hàng hành động ngay lập tức trong dịp cuối năm.</a:t>
            </a:r>
            <a:endParaRPr lang="en-US" sz="1750" dirty="0"/>
          </a:p>
        </p:txBody>
      </p:sp>
      <p:sp>
        <p:nvSpPr>
          <p:cNvPr id="4" name="Text 2"/>
          <p:cNvSpPr/>
          <p:nvPr/>
        </p:nvSpPr>
        <p:spPr>
          <a:xfrm>
            <a:off x="788670" y="2450544"/>
            <a:ext cx="7611904" cy="360521"/>
          </a:xfrm>
          <a:prstGeom prst="rect">
            <a:avLst/>
          </a:prstGeom>
          <a:noFill/>
          <a:ln/>
        </p:spPr>
        <p:txBody>
          <a:bodyPr wrap="none" lIns="0" tIns="0" rIns="0" bIns="0" rtlCol="0" anchor="t"/>
          <a:lstStyle/>
          <a:p>
            <a:pPr marL="342900" indent="-342900" algn="l">
              <a:lnSpc>
                <a:spcPts val="2800"/>
              </a:lnSpc>
              <a:buSzPct val="100000"/>
              <a:buChar char="•"/>
            </a:pPr>
            <a:r>
              <a:rPr lang="en-US" sz="1750" b="1" dirty="0">
                <a:solidFill>
                  <a:srgbClr val="52586B"/>
                </a:solidFill>
                <a:latin typeface="Funnel Sans" pitchFamily="34" charset="0"/>
                <a:ea typeface="Funnel Sans" pitchFamily="34" charset="-122"/>
                <a:cs typeface="Funnel Sans" pitchFamily="34" charset="-120"/>
              </a:rPr>
              <a:t>Chỉ 14 ngày:</a:t>
            </a:r>
            <a:r>
              <a:rPr lang="en-US" sz="1750" dirty="0">
                <a:solidFill>
                  <a:srgbClr val="52586B"/>
                </a:solidFill>
                <a:latin typeface="Funnel Sans" pitchFamily="34" charset="0"/>
                <a:ea typeface="Funnel Sans" pitchFamily="34" charset="-122"/>
                <a:cs typeface="Funnel Sans" pitchFamily="34" charset="-120"/>
              </a:rPr>
              <a:t> Từ 15/12 – 28/12. Tạo khung thời gian giới hạn rõ ràng.</a:t>
            </a:r>
            <a:endParaRPr lang="en-US" sz="1750" dirty="0"/>
          </a:p>
        </p:txBody>
      </p:sp>
      <p:sp>
        <p:nvSpPr>
          <p:cNvPr id="5" name="Text 3"/>
          <p:cNvSpPr/>
          <p:nvPr/>
        </p:nvSpPr>
        <p:spPr>
          <a:xfrm>
            <a:off x="788670" y="2889885"/>
            <a:ext cx="7611904" cy="721043"/>
          </a:xfrm>
          <a:prstGeom prst="rect">
            <a:avLst/>
          </a:prstGeom>
          <a:noFill/>
          <a:ln/>
        </p:spPr>
        <p:txBody>
          <a:bodyPr wrap="square" lIns="0" tIns="0" rIns="0" bIns="0" rtlCol="0" anchor="t"/>
          <a:lstStyle/>
          <a:p>
            <a:pPr marL="342900" indent="-342900" algn="l">
              <a:lnSpc>
                <a:spcPts val="2800"/>
              </a:lnSpc>
              <a:buSzPct val="100000"/>
              <a:buChar char="•"/>
            </a:pPr>
            <a:r>
              <a:rPr lang="en-US" sz="1750" b="1" dirty="0">
                <a:solidFill>
                  <a:srgbClr val="52586B"/>
                </a:solidFill>
                <a:latin typeface="Funnel Sans" pitchFamily="34" charset="0"/>
                <a:ea typeface="Funnel Sans" pitchFamily="34" charset="-122"/>
                <a:cs typeface="Funnel Sans" pitchFamily="34" charset="-120"/>
              </a:rPr>
              <a:t>Mỗi ngày chỉ 10 suất:</a:t>
            </a:r>
            <a:r>
              <a:rPr lang="en-US" sz="1750" dirty="0">
                <a:solidFill>
                  <a:srgbClr val="52586B"/>
                </a:solidFill>
                <a:latin typeface="Funnel Sans" pitchFamily="34" charset="0"/>
                <a:ea typeface="Funnel Sans" pitchFamily="34" charset="-122"/>
                <a:cs typeface="Funnel Sans" pitchFamily="34" charset="-120"/>
              </a:rPr>
              <a:t> Giới hạn số lượng để tăng tính cạnh tranh và cấp thiết.</a:t>
            </a:r>
            <a:endParaRPr lang="en-US" sz="1750" dirty="0"/>
          </a:p>
        </p:txBody>
      </p:sp>
      <p:sp>
        <p:nvSpPr>
          <p:cNvPr id="6" name="Text 4"/>
          <p:cNvSpPr/>
          <p:nvPr/>
        </p:nvSpPr>
        <p:spPr>
          <a:xfrm>
            <a:off x="788670" y="3689747"/>
            <a:ext cx="7611904" cy="721043"/>
          </a:xfrm>
          <a:prstGeom prst="rect">
            <a:avLst/>
          </a:prstGeom>
          <a:noFill/>
          <a:ln/>
        </p:spPr>
        <p:txBody>
          <a:bodyPr wrap="square" lIns="0" tIns="0" rIns="0" bIns="0" rtlCol="0" anchor="t"/>
          <a:lstStyle/>
          <a:p>
            <a:pPr marL="342900" indent="-342900" algn="l">
              <a:lnSpc>
                <a:spcPts val="2800"/>
              </a:lnSpc>
              <a:buSzPct val="100000"/>
              <a:buChar char="•"/>
            </a:pPr>
            <a:r>
              <a:rPr lang="en-US" sz="1750" b="1" dirty="0">
                <a:solidFill>
                  <a:srgbClr val="52586B"/>
                </a:solidFill>
                <a:latin typeface="Funnel Sans" pitchFamily="34" charset="0"/>
                <a:ea typeface="Funnel Sans" pitchFamily="34" charset="-122"/>
                <a:cs typeface="Funnel Sans" pitchFamily="34" charset="-120"/>
              </a:rPr>
              <a:t>Ưu đãi dành riêng cho khách cũ:</a:t>
            </a:r>
            <a:r>
              <a:rPr lang="en-US" sz="1750" dirty="0">
                <a:solidFill>
                  <a:srgbClr val="52586B"/>
                </a:solidFill>
                <a:latin typeface="Funnel Sans" pitchFamily="34" charset="0"/>
                <a:ea typeface="Funnel Sans" pitchFamily="34" charset="-122"/>
                <a:cs typeface="Funnel Sans" pitchFamily="34" charset="-120"/>
              </a:rPr>
              <a:t> Tri ân và khuyến khích khách hàng thân thiết.</a:t>
            </a:r>
            <a:endParaRPr lang="en-US" sz="1750" dirty="0"/>
          </a:p>
        </p:txBody>
      </p:sp>
      <p:sp>
        <p:nvSpPr>
          <p:cNvPr id="7" name="Text 5"/>
          <p:cNvSpPr/>
          <p:nvPr/>
        </p:nvSpPr>
        <p:spPr>
          <a:xfrm>
            <a:off x="788670" y="4489609"/>
            <a:ext cx="7611904" cy="721043"/>
          </a:xfrm>
          <a:prstGeom prst="rect">
            <a:avLst/>
          </a:prstGeom>
          <a:noFill/>
          <a:ln/>
        </p:spPr>
        <p:txBody>
          <a:bodyPr wrap="square" lIns="0" tIns="0" rIns="0" bIns="0" rtlCol="0" anchor="t"/>
          <a:lstStyle/>
          <a:p>
            <a:pPr marL="342900" indent="-342900" algn="l">
              <a:lnSpc>
                <a:spcPts val="2800"/>
              </a:lnSpc>
              <a:buSzPct val="100000"/>
              <a:buChar char="•"/>
            </a:pPr>
            <a:r>
              <a:rPr lang="en-US" sz="1750" b="1" dirty="0">
                <a:solidFill>
                  <a:srgbClr val="52586B"/>
                </a:solidFill>
                <a:latin typeface="Funnel Sans" pitchFamily="34" charset="0"/>
                <a:ea typeface="Funnel Sans" pitchFamily="34" charset="-122"/>
                <a:cs typeface="Funnel Sans" pitchFamily="34" charset="-120"/>
              </a:rPr>
              <a:t>Không có hạn = Khách không hành động:</a:t>
            </a:r>
            <a:r>
              <a:rPr lang="en-US" sz="1750" dirty="0">
                <a:solidFill>
                  <a:srgbClr val="52586B"/>
                </a:solidFill>
                <a:latin typeface="Funnel Sans" pitchFamily="34" charset="0"/>
                <a:ea typeface="Funnel Sans" pitchFamily="34" charset="-122"/>
                <a:cs typeface="Funnel Sans" pitchFamily="34" charset="-120"/>
              </a:rPr>
              <a:t> Đừng để khách hàng có lý do trì hoãn.</a:t>
            </a:r>
            <a:endParaRPr lang="en-US" sz="1750" dirty="0"/>
          </a:p>
        </p:txBody>
      </p:sp>
      <p:sp>
        <p:nvSpPr>
          <p:cNvPr id="8" name="Text 6"/>
          <p:cNvSpPr/>
          <p:nvPr/>
        </p:nvSpPr>
        <p:spPr>
          <a:xfrm>
            <a:off x="788670" y="5413415"/>
            <a:ext cx="7611904" cy="721043"/>
          </a:xfrm>
          <a:prstGeom prst="rect">
            <a:avLst/>
          </a:prstGeom>
          <a:noFill/>
          <a:ln/>
        </p:spPr>
        <p:txBody>
          <a:bodyPr wrap="square" lIns="0" tIns="0" rIns="0" bIns="0" rtlCol="0" anchor="t"/>
          <a:lstStyle/>
          <a:p>
            <a:pPr marL="0" indent="0" algn="l">
              <a:lnSpc>
                <a:spcPts val="2800"/>
              </a:lnSpc>
              <a:buNone/>
            </a:pPr>
            <a:r>
              <a:rPr lang="en-US" sz="1750" dirty="0">
                <a:solidFill>
                  <a:srgbClr val="52586B"/>
                </a:solidFill>
                <a:highlight>
                  <a:srgbClr val="FFE14D"/>
                </a:highlight>
                <a:latin typeface="Funnel Sans" pitchFamily="34" charset="0"/>
                <a:ea typeface="Funnel Sans" pitchFamily="34" charset="-122"/>
                <a:cs typeface="Funnel Sans" pitchFamily="34" charset="-120"/>
              </a:rPr>
              <a:t>Sự khan hiếm tạo ra giá trị, thúc đẩy khách hàng đưa ra quyết định nhanh chóng.</a:t>
            </a:r>
            <a:endParaRPr lang="en-US" sz="1750" dirty="0"/>
          </a:p>
        </p:txBody>
      </p:sp>
      <p:pic>
        <p:nvPicPr>
          <p:cNvPr id="9" name="Image 0" descr="preencoded.png"/>
          <p:cNvPicPr>
            <a:picLocks noChangeAspect="1"/>
          </p:cNvPicPr>
          <p:nvPr/>
        </p:nvPicPr>
        <p:blipFill>
          <a:blip r:embed="rId3"/>
          <a:stretch>
            <a:fillRect/>
          </a:stretch>
        </p:blipFill>
        <p:spPr>
          <a:xfrm>
            <a:off x="8958024" y="2501265"/>
            <a:ext cx="4891326" cy="48913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288852"/>
            <a:ext cx="10697408" cy="566976"/>
          </a:xfrm>
          <a:prstGeom prst="rect">
            <a:avLst/>
          </a:prstGeom>
          <a:noFill/>
          <a:ln/>
        </p:spPr>
        <p:txBody>
          <a:bodyPr wrap="none" lIns="0" tIns="0" rIns="0" bIns="0" rtlCol="0" anchor="t"/>
          <a:lstStyle/>
          <a:p>
            <a:pPr marL="0" indent="0" algn="l">
              <a:lnSpc>
                <a:spcPts val="4450"/>
              </a:lnSpc>
              <a:buNone/>
            </a:pPr>
            <a:r>
              <a:rPr lang="en-US" sz="3550" dirty="0">
                <a:solidFill>
                  <a:srgbClr val="204C8E"/>
                </a:solidFill>
                <a:latin typeface="Mona Sans Semi Bold" pitchFamily="34" charset="0"/>
                <a:ea typeface="Mona Sans Semi Bold" pitchFamily="34" charset="-122"/>
                <a:cs typeface="Mona Sans Semi Bold" pitchFamily="34" charset="-120"/>
              </a:rPr>
              <a:t>Đính Kèm Video Minh Chứng: Xây Dựng Niềm Tin</a:t>
            </a:r>
            <a:endParaRPr lang="en-US" sz="3550" dirty="0"/>
          </a:p>
        </p:txBody>
      </p:sp>
      <p:sp>
        <p:nvSpPr>
          <p:cNvPr id="3" name="Text 1"/>
          <p:cNvSpPr/>
          <p:nvPr/>
        </p:nvSpPr>
        <p:spPr>
          <a:xfrm>
            <a:off x="793790" y="2309455"/>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Hình ảnh động có sức thuyết phục cao hơn lời nói. Video là bằng chứng sống động giúp tăng tỷ lệ đặt lịch từ 3-5 lần.</a:t>
            </a:r>
            <a:endParaRPr lang="en-US" sz="1750" dirty="0"/>
          </a:p>
        </p:txBody>
      </p:sp>
      <p:pic>
        <p:nvPicPr>
          <p:cNvPr id="4" name="Image 0" descr="preencoded.png"/>
          <p:cNvPicPr>
            <a:picLocks noChangeAspect="1"/>
          </p:cNvPicPr>
          <p:nvPr/>
        </p:nvPicPr>
        <p:blipFill>
          <a:blip r:embed="rId3"/>
          <a:stretch>
            <a:fillRect/>
          </a:stretch>
        </p:blipFill>
        <p:spPr>
          <a:xfrm>
            <a:off x="793790" y="2927509"/>
            <a:ext cx="4158615" cy="2570202"/>
          </a:xfrm>
          <a:prstGeom prst="rect">
            <a:avLst/>
          </a:prstGeom>
        </p:spPr>
      </p:pic>
      <p:sp>
        <p:nvSpPr>
          <p:cNvPr id="5" name="Text 2"/>
          <p:cNvSpPr/>
          <p:nvPr/>
        </p:nvSpPr>
        <p:spPr>
          <a:xfrm>
            <a:off x="793790" y="5724525"/>
            <a:ext cx="2973229"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Quy trình gói (30-60s)</a:t>
            </a:r>
            <a:endParaRPr lang="en-US" sz="2200" dirty="0"/>
          </a:p>
        </p:txBody>
      </p:sp>
      <p:sp>
        <p:nvSpPr>
          <p:cNvPr id="6" name="Text 3"/>
          <p:cNvSpPr/>
          <p:nvPr/>
        </p:nvSpPr>
        <p:spPr>
          <a:xfrm>
            <a:off x="793790" y="6214943"/>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Trực quan hóa từng bước thực hiện, tạo cảm giác chuyên nghiệp.</a:t>
            </a:r>
            <a:endParaRPr lang="en-US" sz="1750" dirty="0"/>
          </a:p>
        </p:txBody>
      </p:sp>
      <p:pic>
        <p:nvPicPr>
          <p:cNvPr id="7" name="Image 1" descr="preencoded.png"/>
          <p:cNvPicPr>
            <a:picLocks noChangeAspect="1"/>
          </p:cNvPicPr>
          <p:nvPr/>
        </p:nvPicPr>
        <p:blipFill>
          <a:blip r:embed="rId4"/>
          <a:stretch>
            <a:fillRect/>
          </a:stretch>
        </p:blipFill>
        <p:spPr>
          <a:xfrm>
            <a:off x="5235893" y="2927509"/>
            <a:ext cx="4158615" cy="2570202"/>
          </a:xfrm>
          <a:prstGeom prst="rect">
            <a:avLst/>
          </a:prstGeom>
        </p:spPr>
      </p:pic>
      <p:sp>
        <p:nvSpPr>
          <p:cNvPr id="8" name="Text 4"/>
          <p:cNvSpPr/>
          <p:nvPr/>
        </p:nvSpPr>
        <p:spPr>
          <a:xfrm>
            <a:off x="5235893" y="572452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Kết quả trước – sau</a:t>
            </a:r>
            <a:endParaRPr lang="en-US" sz="2200" dirty="0"/>
          </a:p>
        </p:txBody>
      </p:sp>
      <p:sp>
        <p:nvSpPr>
          <p:cNvPr id="9" name="Text 5"/>
          <p:cNvSpPr/>
          <p:nvPr/>
        </p:nvSpPr>
        <p:spPr>
          <a:xfrm>
            <a:off x="5235893" y="6214943"/>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Minh chứng rõ ràng về hiệu quả dịch vụ, chạm đến mong muốn khách hàng.</a:t>
            </a:r>
            <a:endParaRPr lang="en-US" sz="1750" dirty="0"/>
          </a:p>
        </p:txBody>
      </p:sp>
      <p:pic>
        <p:nvPicPr>
          <p:cNvPr id="10" name="Image 2" descr="preencoded.png"/>
          <p:cNvPicPr>
            <a:picLocks noChangeAspect="1"/>
          </p:cNvPicPr>
          <p:nvPr/>
        </p:nvPicPr>
        <p:blipFill>
          <a:blip r:embed="rId5"/>
          <a:stretch>
            <a:fillRect/>
          </a:stretch>
        </p:blipFill>
        <p:spPr>
          <a:xfrm>
            <a:off x="9677995" y="2927509"/>
            <a:ext cx="4158615" cy="2570202"/>
          </a:xfrm>
          <a:prstGeom prst="rect">
            <a:avLst/>
          </a:prstGeom>
        </p:spPr>
      </p:pic>
      <p:sp>
        <p:nvSpPr>
          <p:cNvPr id="11" name="Text 6"/>
          <p:cNvSpPr/>
          <p:nvPr/>
        </p:nvSpPr>
        <p:spPr>
          <a:xfrm>
            <a:off x="9677995" y="5724525"/>
            <a:ext cx="3243263"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Hậu trường đông khách</a:t>
            </a:r>
            <a:endParaRPr lang="en-US" sz="2200" dirty="0"/>
          </a:p>
        </p:txBody>
      </p:sp>
      <p:sp>
        <p:nvSpPr>
          <p:cNvPr id="12" name="Text 7"/>
          <p:cNvSpPr/>
          <p:nvPr/>
        </p:nvSpPr>
        <p:spPr>
          <a:xfrm>
            <a:off x="9677995" y="6214943"/>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Tạo hiệu ứng "social proof", cho thấy spa của bạn đang rất được ưa chuộng.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266944"/>
            <a:ext cx="10198537" cy="566976"/>
          </a:xfrm>
          <a:prstGeom prst="rect">
            <a:avLst/>
          </a:prstGeom>
          <a:noFill/>
          <a:ln/>
        </p:spPr>
        <p:txBody>
          <a:bodyPr wrap="none" lIns="0" tIns="0" rIns="0" bIns="0" rtlCol="0" anchor="t"/>
          <a:lstStyle/>
          <a:p>
            <a:pPr marL="0" indent="0" algn="l">
              <a:lnSpc>
                <a:spcPts val="4450"/>
              </a:lnSpc>
              <a:buNone/>
            </a:pPr>
            <a:r>
              <a:rPr lang="en-US" sz="3550" dirty="0">
                <a:solidFill>
                  <a:srgbClr val="204C8E"/>
                </a:solidFill>
                <a:latin typeface="Mona Sans Semi Bold" pitchFamily="34" charset="0"/>
                <a:ea typeface="Mona Sans Semi Bold" pitchFamily="34" charset="-122"/>
                <a:cs typeface="Mona Sans Semi Bold" pitchFamily="34" charset="-120"/>
              </a:rPr>
              <a:t>Đào Tạo Nhân Viên: Kịch Bản Chốt Sale Chuẩn</a:t>
            </a:r>
            <a:endParaRPr lang="en-US" sz="3550" dirty="0"/>
          </a:p>
        </p:txBody>
      </p:sp>
      <p:sp>
        <p:nvSpPr>
          <p:cNvPr id="3" name="Text 1"/>
          <p:cNvSpPr/>
          <p:nvPr/>
        </p:nvSpPr>
        <p:spPr>
          <a:xfrm>
            <a:off x="793790" y="228754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Nhân viên là cầu nối quan trọng nhất giữa spa và khách hàng. Đào tạo kịch bản chốt sales sẽ tối ưu tỷ lệ chuyển đổi.</a:t>
            </a:r>
            <a:endParaRPr lang="en-US" sz="1750" dirty="0"/>
          </a:p>
        </p:txBody>
      </p:sp>
      <p:pic>
        <p:nvPicPr>
          <p:cNvPr id="4" name="Image 0" descr="preencoded.png"/>
          <p:cNvPicPr>
            <a:picLocks noChangeAspect="1"/>
          </p:cNvPicPr>
          <p:nvPr/>
        </p:nvPicPr>
        <p:blipFill>
          <a:blip r:embed="rId3"/>
          <a:stretch>
            <a:fillRect/>
          </a:stretch>
        </p:blipFill>
        <p:spPr>
          <a:xfrm>
            <a:off x="793790" y="3586043"/>
            <a:ext cx="4196358" cy="1143000"/>
          </a:xfrm>
          <a:prstGeom prst="rect">
            <a:avLst/>
          </a:prstGeom>
        </p:spPr>
      </p:pic>
      <p:sp>
        <p:nvSpPr>
          <p:cNvPr id="5" name="Text 2"/>
          <p:cNvSpPr/>
          <p:nvPr/>
        </p:nvSpPr>
        <p:spPr>
          <a:xfrm>
            <a:off x="1020604" y="44933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1. Lắng nghe</a:t>
            </a:r>
            <a:endParaRPr lang="en-US" sz="2200" dirty="0"/>
          </a:p>
        </p:txBody>
      </p:sp>
      <p:sp>
        <p:nvSpPr>
          <p:cNvPr id="6" name="Text 3"/>
          <p:cNvSpPr/>
          <p:nvPr/>
        </p:nvSpPr>
        <p:spPr>
          <a:xfrm>
            <a:off x="1020604" y="4983718"/>
            <a:ext cx="3742730" cy="725805"/>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"Da chị dạo này thế nào rồi ạ?" - Mở đầu bằng sự quan tâm chân thành.</a:t>
            </a:r>
            <a:endParaRPr lang="en-US" sz="1750" dirty="0"/>
          </a:p>
        </p:txBody>
      </p:sp>
      <p:pic>
        <p:nvPicPr>
          <p:cNvPr id="7" name="Image 1" descr="preencoded.png"/>
          <p:cNvPicPr>
            <a:picLocks noChangeAspect="1"/>
          </p:cNvPicPr>
          <p:nvPr/>
        </p:nvPicPr>
        <p:blipFill>
          <a:blip r:embed="rId3"/>
          <a:stretch>
            <a:fillRect/>
          </a:stretch>
        </p:blipFill>
        <p:spPr>
          <a:xfrm>
            <a:off x="5216962" y="3245763"/>
            <a:ext cx="4196358" cy="1143000"/>
          </a:xfrm>
          <a:prstGeom prst="rect">
            <a:avLst/>
          </a:prstGeom>
        </p:spPr>
      </p:pic>
      <p:sp>
        <p:nvSpPr>
          <p:cNvPr id="8" name="Text 4"/>
          <p:cNvSpPr/>
          <p:nvPr/>
        </p:nvSpPr>
        <p:spPr>
          <a:xfrm>
            <a:off x="5443776" y="415301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2. Phân tích</a:t>
            </a:r>
            <a:endParaRPr lang="en-US" sz="2200" dirty="0"/>
          </a:p>
        </p:txBody>
      </p:sp>
      <p:sp>
        <p:nvSpPr>
          <p:cNvPr id="9" name="Text 5"/>
          <p:cNvSpPr/>
          <p:nvPr/>
        </p:nvSpPr>
        <p:spPr>
          <a:xfrm>
            <a:off x="5443776" y="4643438"/>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"Cuối năm da hay stress – sạm – thiếu ẩm." - Nhấn mạnh vấn đề khách hàng đang gặp phải.</a:t>
            </a:r>
            <a:endParaRPr lang="en-US" sz="1750" dirty="0"/>
          </a:p>
        </p:txBody>
      </p:sp>
      <p:pic>
        <p:nvPicPr>
          <p:cNvPr id="10" name="Image 2" descr="preencoded.png"/>
          <p:cNvPicPr>
            <a:picLocks noChangeAspect="1"/>
          </p:cNvPicPr>
          <p:nvPr/>
        </p:nvPicPr>
        <p:blipFill>
          <a:blip r:embed="rId3"/>
          <a:stretch>
            <a:fillRect/>
          </a:stretch>
        </p:blipFill>
        <p:spPr>
          <a:xfrm>
            <a:off x="9640133" y="2905601"/>
            <a:ext cx="4196358" cy="1143000"/>
          </a:xfrm>
          <a:prstGeom prst="rect">
            <a:avLst/>
          </a:prstGeom>
        </p:spPr>
      </p:pic>
      <p:sp>
        <p:nvSpPr>
          <p:cNvPr id="11" name="Text 6"/>
          <p:cNvSpPr/>
          <p:nvPr/>
        </p:nvSpPr>
        <p:spPr>
          <a:xfrm>
            <a:off x="9866948" y="381285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2586B"/>
                </a:solidFill>
                <a:latin typeface="Mona Sans Semi Bold" pitchFamily="34" charset="0"/>
                <a:ea typeface="Mona Sans Semi Bold" pitchFamily="34" charset="-122"/>
                <a:cs typeface="Mona Sans Semi Bold" pitchFamily="34" charset="-120"/>
              </a:rPr>
              <a:t>3. Đề xuất giải pháp</a:t>
            </a:r>
            <a:endParaRPr lang="en-US" sz="2200" dirty="0"/>
          </a:p>
        </p:txBody>
      </p:sp>
      <p:sp>
        <p:nvSpPr>
          <p:cNvPr id="12" name="Text 7"/>
          <p:cNvSpPr/>
          <p:nvPr/>
        </p:nvSpPr>
        <p:spPr>
          <a:xfrm>
            <a:off x="9866948" y="4303276"/>
            <a:ext cx="3742730" cy="1814513"/>
          </a:xfrm>
          <a:prstGeom prst="rect">
            <a:avLst/>
          </a:prstGeom>
          <a:noFill/>
          <a:ln/>
        </p:spPr>
        <p:txBody>
          <a:bodyPr wrap="squar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"Spa đang có Combo Da Tiệc 90 phút – làm xong là căng sáng ngay. Em gửi chị 3 option nhé..." - Đưa ra gói dịch vụ phù hợp, kèm theo các lựa chọn.</a:t>
            </a:r>
            <a:endParaRPr lang="en-US" sz="1750" dirty="0"/>
          </a:p>
        </p:txBody>
      </p:sp>
      <p:sp>
        <p:nvSpPr>
          <p:cNvPr id="13" name="Text 8"/>
          <p:cNvSpPr/>
          <p:nvPr/>
        </p:nvSpPr>
        <p:spPr>
          <a:xfrm>
            <a:off x="793790" y="6599753"/>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52586B"/>
                </a:solidFill>
                <a:latin typeface="Funnel Sans" pitchFamily="34" charset="0"/>
                <a:ea typeface="Funnel Sans" pitchFamily="34" charset="-122"/>
                <a:cs typeface="Funnel Sans" pitchFamily="34" charset="-120"/>
              </a:rPr>
              <a:t>Nhân viên nói đúng kịch bản, tỷ lệ chốt sales sẽ tăng vọt.</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1267</Words>
  <Application>Microsoft Office PowerPoint</Application>
  <PresentationFormat>Custom</PresentationFormat>
  <Paragraphs>109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Mona Sans Semi Bold</vt:lpstr>
      <vt:lpstr>Mona Sans Black</vt:lpstr>
      <vt:lpstr>Funnel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Tan Trien</cp:lastModifiedBy>
  <cp:revision>3</cp:revision>
  <dcterms:created xsi:type="dcterms:W3CDTF">2025-11-28T01:58:00Z</dcterms:created>
  <dcterms:modified xsi:type="dcterms:W3CDTF">2025-11-28T02:06:23Z</dcterms:modified>
</cp:coreProperties>
</file>